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303" r:id="rId2"/>
    <p:sldId id="304" r:id="rId3"/>
    <p:sldId id="305" r:id="rId4"/>
    <p:sldId id="306" r:id="rId5"/>
    <p:sldId id="307" r:id="rId6"/>
    <p:sldId id="308" r:id="rId7"/>
    <p:sldId id="309" r:id="rId8"/>
    <p:sldId id="310" r:id="rId9"/>
    <p:sldId id="311" r:id="rId10"/>
    <p:sldId id="312" r:id="rId11"/>
    <p:sldId id="313" r:id="rId12"/>
    <p:sldId id="314" r:id="rId13"/>
    <p:sldId id="31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7A1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38" autoAdjust="0"/>
  </p:normalViewPr>
  <p:slideViewPr>
    <p:cSldViewPr>
      <p:cViewPr>
        <p:scale>
          <a:sx n="90" d="100"/>
          <a:sy n="90" d="100"/>
        </p:scale>
        <p:origin x="-140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0D833-0097-43D3-B7BD-6EA66701CE2F}" type="datetimeFigureOut">
              <a:rPr lang="en-US" smtClean="0"/>
              <a:pPr/>
              <a:t>8/11/2020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5A140-DBF1-4A61-8530-B0274EB371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6C2CA-EE7E-434F-A722-81793338C8BD}" type="datetime1">
              <a:rPr lang="en-US" smtClean="0"/>
              <a:pPr/>
              <a:t>8/11/2020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1D78583-7103-4FB1-9927-3BD4CE5BDE9F}" type="datetime1">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BD2822D-FC78-4683-BFF8-6F1C4BA246B9}" type="datetime1">
              <a:rPr lang="en-US" smtClean="0"/>
              <a:pPr/>
              <a:t>8/11/2020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DE3BDE-4587-46AB-B554-B5E18BA84D67}" type="datetime1">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A41B571-2ED1-44D9-9338-E6FDE210B9AA}" type="datetime1">
              <a:rPr lang="en-US" smtClean="0"/>
              <a:pPr/>
              <a:t>8/11/2020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9AB7E9-9725-754B-BF55-7F9B739D58EC}"/>
              </a:ext>
            </a:extLst>
          </p:cNvPr>
          <p:cNvSpPr>
            <a:spLocks noGrp="1"/>
          </p:cNvSpPr>
          <p:nvPr>
            <p:ph type="title"/>
          </p:nvPr>
        </p:nvSpPr>
        <p:spPr>
          <a:xfrm>
            <a:off x="304801" y="914400"/>
            <a:ext cx="8458200" cy="1752600"/>
          </a:xfrm>
          <a:effectLst>
            <a:glow rad="101600">
              <a:schemeClr val="accent3">
                <a:satMod val="175000"/>
                <a:alpha val="40000"/>
              </a:schemeClr>
            </a:glow>
            <a:outerShdw blurRad="57150" dist="38100" dir="5400000" algn="ctr" rotWithShape="0">
              <a:schemeClr val="accent5">
                <a:shade val="9000"/>
                <a:satMod val="105000"/>
                <a:alpha val="48000"/>
              </a:schemeClr>
            </a:outerShdw>
          </a:effectLst>
        </p:spPr>
        <p:style>
          <a:lnRef idx="1">
            <a:schemeClr val="accent5"/>
          </a:lnRef>
          <a:fillRef idx="2">
            <a:schemeClr val="accent5"/>
          </a:fillRef>
          <a:effectRef idx="1">
            <a:schemeClr val="accent5"/>
          </a:effectRef>
          <a:fontRef idx="minor">
            <a:schemeClr val="dk1"/>
          </a:fontRef>
        </p:style>
        <p:txBody>
          <a:bodyPr>
            <a:normAutofit fontScale="90000"/>
            <a:scene3d>
              <a:camera prst="orthographicFront"/>
              <a:lightRig rig="glow" dir="tl">
                <a:rot lat="0" lon="0" rev="5400000"/>
              </a:lightRig>
            </a:scene3d>
            <a:sp3d extrusionH="57150" contourW="12700">
              <a:bevelT w="25400" h="25400"/>
              <a:contourClr>
                <a:schemeClr val="accent6">
                  <a:shade val="73000"/>
                </a:schemeClr>
              </a:contourClr>
            </a:sp3d>
          </a:bodyPr>
          <a:lstStyle/>
          <a:p>
            <a:pPr algn="ctr"/>
            <a:r>
              <a:rPr lang="mr-IN" sz="2800" b="1" dirty="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t>FROM:</a:t>
            </a:r>
            <a:br>
              <a:rPr lang="mr-IN" sz="2800" b="1" dirty="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br>
            <a:r>
              <a:rPr lang="mr-IN" sz="2800" b="1" dirty="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t>ATOMIC ENERGY CENTRAL SCHOOL, </a:t>
            </a:r>
            <a:r>
              <a:rPr lang="mr-IN" sz="2800" b="1" dirty="0" smtClean="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t>INDORE</a:t>
            </a:r>
            <a:r>
              <a:rPr lang="en-US" sz="2800" b="1" dirty="0" smtClean="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t/>
            </a:r>
            <a:br>
              <a:rPr lang="en-US" sz="2800" b="1" dirty="0" smtClean="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br>
            <a:r>
              <a:rPr lang="en-US" sz="5300" b="1" dirty="0" smtClean="0">
                <a:ln w="11430">
                  <a:solidFill>
                    <a:schemeClr val="tx1"/>
                  </a:solidFill>
                </a:ln>
                <a:solidFill>
                  <a:srgbClr val="00B0F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t>MODULE-3/3</a:t>
            </a:r>
            <a:r>
              <a:rPr lang="en-US" sz="2000" b="1" dirty="0" smtClean="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t/>
            </a:r>
            <a:br>
              <a:rPr lang="en-US" sz="2000" b="1" dirty="0" smtClean="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br>
            <a:endParaRPr lang="en-US" sz="2000" b="1" dirty="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endParaRPr>
          </a:p>
        </p:txBody>
      </p:sp>
      <p:pic>
        <p:nvPicPr>
          <p:cNvPr id="9" name="Picture 9">
            <a:extLst>
              <a:ext uri="{FF2B5EF4-FFF2-40B4-BE49-F238E27FC236}">
                <a16:creationId xmlns="" xmlns:a16="http://schemas.microsoft.com/office/drawing/2014/main" id="{28E94214-73AE-2849-B666-74E09396ECDC}"/>
              </a:ext>
            </a:extLst>
          </p:cNvPr>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304800" y="2819399"/>
            <a:ext cx="4267200" cy="3810001"/>
          </a:xfrm>
        </p:spPr>
      </p:pic>
      <p:pic>
        <p:nvPicPr>
          <p:cNvPr id="10" name="Picture 10">
            <a:extLst>
              <a:ext uri="{FF2B5EF4-FFF2-40B4-BE49-F238E27FC236}">
                <a16:creationId xmlns="" xmlns:a16="http://schemas.microsoft.com/office/drawing/2014/main" id="{30E7179D-5BBD-F448-B53A-797C047A0BFC}"/>
              </a:ext>
            </a:extLst>
          </p:cNvPr>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648200" y="2743201"/>
            <a:ext cx="4191000" cy="3962399"/>
          </a:xfrm>
        </p:spPr>
      </p:pic>
      <p:sp>
        <p:nvSpPr>
          <p:cNvPr id="5" name="Slide Number Placeholder 4"/>
          <p:cNvSpPr>
            <a:spLocks noGrp="1"/>
          </p:cNvSpPr>
          <p:nvPr>
            <p:ph type="sldNum" sz="quarter" idx="12"/>
          </p:nvPr>
        </p:nvSpPr>
        <p:spPr>
          <a:xfrm>
            <a:off x="7924800" y="6356350"/>
            <a:ext cx="1219200" cy="365125"/>
          </a:xfrm>
        </p:spPr>
        <p:txBody>
          <a:bodyPr/>
          <a:lstStyle/>
          <a:p>
            <a:fld id="{B6F15528-21DE-4FAA-801E-634DDDAF4B2B}" type="slidenum">
              <a:rPr lang="en-US" sz="2000" b="1" smtClean="0">
                <a:latin typeface="Arial Black" pitchFamily="34" charset="0"/>
              </a:rPr>
              <a:pPr/>
              <a:t>1</a:t>
            </a:fld>
            <a:endParaRPr lang="en-US" sz="2000" b="1" dirty="0">
              <a:latin typeface="Arial Black" pitchFamily="34" charset="0"/>
            </a:endParaRPr>
          </a:p>
        </p:txBody>
      </p:sp>
    </p:spTree>
    <p:extLst>
      <p:ext uri="{BB962C8B-B14F-4D97-AF65-F5344CB8AC3E}">
        <p14:creationId xmlns="" xmlns:p14="http://schemas.microsoft.com/office/powerpoint/2010/main" val="412272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D39B5D-61BE-4345-9142-0068E132F151}"/>
              </a:ext>
            </a:extLst>
          </p:cNvPr>
          <p:cNvSpPr>
            <a:spLocks noGrp="1"/>
          </p:cNvSpPr>
          <p:nvPr>
            <p:ph type="title"/>
          </p:nvPr>
        </p:nvSpPr>
        <p:spPr>
          <a:xfrm>
            <a:off x="457200" y="970971"/>
            <a:ext cx="8229600" cy="832796"/>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800" b="1" dirty="0">
                <a:solidFill>
                  <a:srgbClr val="002060"/>
                </a:solidFill>
                <a:latin typeface="Lucida Calligraphy" panose="03010101010101010101" pitchFamily="66" charset="0"/>
              </a:rPr>
              <a:t>Moral Values</a:t>
            </a:r>
            <a:r>
              <a:rPr lang="mr-IN" sz="4800" b="1" dirty="0">
                <a:solidFill>
                  <a:srgbClr val="002060"/>
                </a:solidFill>
                <a:latin typeface="Lucida Calligraphy" panose="03010101010101010101" pitchFamily="66" charset="0"/>
              </a:rPr>
              <a:t>:</a:t>
            </a:r>
            <a:endParaRPr lang="en-US" sz="4800" b="1" dirty="0">
              <a:solidFill>
                <a:srgbClr val="002060"/>
              </a:solidFill>
              <a:latin typeface="Lucida Calligraphy" panose="03010101010101010101" pitchFamily="66" charset="0"/>
            </a:endParaRPr>
          </a:p>
        </p:txBody>
      </p:sp>
      <p:sp>
        <p:nvSpPr>
          <p:cNvPr id="3" name="Content Placeholder 2">
            <a:extLst>
              <a:ext uri="{FF2B5EF4-FFF2-40B4-BE49-F238E27FC236}">
                <a16:creationId xmlns="" xmlns:a16="http://schemas.microsoft.com/office/drawing/2014/main" id="{A0E66C5B-0C6E-0746-BE70-1371FF8F9BD5}"/>
              </a:ext>
            </a:extLst>
          </p:cNvPr>
          <p:cNvSpPr>
            <a:spLocks noGrp="1"/>
          </p:cNvSpPr>
          <p:nvPr>
            <p:ph idx="1"/>
          </p:nvPr>
        </p:nvSpPr>
        <p:spPr>
          <a:ln/>
        </p:spPr>
        <p:style>
          <a:lnRef idx="1">
            <a:schemeClr val="accent4"/>
          </a:lnRef>
          <a:fillRef idx="2">
            <a:schemeClr val="accent4"/>
          </a:fillRef>
          <a:effectRef idx="1">
            <a:schemeClr val="accent4"/>
          </a:effectRef>
          <a:fontRef idx="minor">
            <a:schemeClr val="dk1"/>
          </a:fontRef>
        </p:style>
        <p:txBody>
          <a:bodyPr>
            <a:normAutofit/>
          </a:bodyPr>
          <a:lstStyle/>
          <a:p>
            <a:r>
              <a:rPr lang="en-US" sz="2000" b="1" dirty="0">
                <a:solidFill>
                  <a:srgbClr val="7030A0"/>
                </a:solidFill>
                <a:latin typeface="Lucida Calligraphy" panose="02000000000000000000" pitchFamily="2" charset="0"/>
                <a:ea typeface="Lucida Calligraphy" panose="02000000000000000000" pitchFamily="2" charset="0"/>
              </a:rPr>
              <a:t>1. There </a:t>
            </a:r>
            <a:r>
              <a:rPr lang="mr-IN" sz="2000" b="1" dirty="0">
                <a:solidFill>
                  <a:srgbClr val="7030A0"/>
                </a:solidFill>
                <a:latin typeface="Lucida Calligraphy" panose="02000000000000000000" pitchFamily="2" charset="0"/>
                <a:ea typeface="Lucida Calligraphy" panose="02000000000000000000" pitchFamily="2" charset="0"/>
              </a:rPr>
              <a:t>w</a:t>
            </a:r>
            <a:r>
              <a:rPr lang="en-US" sz="2000" b="1" dirty="0">
                <a:solidFill>
                  <a:srgbClr val="7030A0"/>
                </a:solidFill>
                <a:latin typeface="Lucida Calligraphy" panose="02000000000000000000" pitchFamily="2" charset="0"/>
                <a:ea typeface="Lucida Calligraphy" panose="02000000000000000000" pitchFamily="2" charset="0"/>
              </a:rPr>
              <a:t>ill be good rewards for those who feel </a:t>
            </a:r>
            <a:r>
              <a:rPr lang="mr-IN" sz="2000" b="1" dirty="0">
                <a:solidFill>
                  <a:srgbClr val="7030A0"/>
                </a:solidFill>
                <a:latin typeface="Lucida Calligraphy" panose="02000000000000000000" pitchFamily="2" charset="0"/>
                <a:ea typeface="Lucida Calligraphy" panose="02000000000000000000" pitchFamily="2" charset="0"/>
              </a:rPr>
              <a:t> pity </a:t>
            </a:r>
            <a:r>
              <a:rPr lang="en-US" sz="2000" b="1" dirty="0">
                <a:solidFill>
                  <a:srgbClr val="7030A0"/>
                </a:solidFill>
                <a:latin typeface="Lucida Calligraphy" panose="02000000000000000000" pitchFamily="2" charset="0"/>
                <a:ea typeface="Lucida Calligraphy" panose="02000000000000000000" pitchFamily="2" charset="0"/>
              </a:rPr>
              <a:t>for the poor and make sacrifices to remove miseries and sufferings of other people.</a:t>
            </a:r>
            <a:endParaRPr lang="mr-IN" sz="2000" b="1" dirty="0">
              <a:solidFill>
                <a:srgbClr val="7030A0"/>
              </a:solidFill>
              <a:latin typeface="Lucida Calligraphy" panose="02000000000000000000" pitchFamily="2" charset="0"/>
              <a:ea typeface="Lucida Calligraphy" panose="02000000000000000000" pitchFamily="2" charset="0"/>
            </a:endParaRPr>
          </a:p>
          <a:p>
            <a:r>
              <a:rPr lang="en-US" sz="2000" b="1" dirty="0">
                <a:solidFill>
                  <a:srgbClr val="7030A0"/>
                </a:solidFill>
                <a:latin typeface="Lucida Calligraphy" panose="02000000000000000000" pitchFamily="2" charset="0"/>
                <a:ea typeface="Lucida Calligraphy" panose="02000000000000000000" pitchFamily="2" charset="0"/>
              </a:rPr>
              <a:t> 2. The </a:t>
            </a:r>
            <a:r>
              <a:rPr lang="en-US" sz="2000" b="1" dirty="0" smtClean="0">
                <a:solidFill>
                  <a:srgbClr val="7030A0"/>
                </a:solidFill>
                <a:latin typeface="Lucida Calligraphy" panose="02000000000000000000" pitchFamily="2" charset="0"/>
                <a:ea typeface="Lucida Calligraphy" panose="02000000000000000000" pitchFamily="2" charset="0"/>
              </a:rPr>
              <a:t>outward </a:t>
            </a:r>
            <a:r>
              <a:rPr lang="en-US" sz="2000" b="1" dirty="0">
                <a:solidFill>
                  <a:srgbClr val="7030A0"/>
                </a:solidFill>
                <a:latin typeface="Lucida Calligraphy" panose="02000000000000000000" pitchFamily="2" charset="0"/>
                <a:ea typeface="Lucida Calligraphy" panose="02000000000000000000" pitchFamily="2" charset="0"/>
              </a:rPr>
              <a:t>beauty doesn't meant a lot, the real beauty is in the person's heart which have the deep feelings and the ability to feel the sorrow and hardship of other.</a:t>
            </a:r>
          </a:p>
        </p:txBody>
      </p:sp>
      <p:sp>
        <p:nvSpPr>
          <p:cNvPr id="4" name="Slide Number Placeholder 3"/>
          <p:cNvSpPr>
            <a:spLocks noGrp="1"/>
          </p:cNvSpPr>
          <p:nvPr>
            <p:ph type="sldNum" sz="quarter" idx="12"/>
          </p:nvPr>
        </p:nvSpPr>
        <p:spPr/>
        <p:txBody>
          <a:bodyPr/>
          <a:lstStyle/>
          <a:p>
            <a:fld id="{B6F15528-21DE-4FAA-801E-634DDDAF4B2B}" type="slidenum">
              <a:rPr lang="en-US" sz="2000" b="1" smtClean="0">
                <a:latin typeface="Arial Black" pitchFamily="34" charset="0"/>
              </a:rPr>
              <a:pPr/>
              <a:t>10</a:t>
            </a:fld>
            <a:endParaRPr lang="en-US" sz="2000" b="1" dirty="0">
              <a:latin typeface="Arial Black" pitchFamily="34" charset="0"/>
            </a:endParaRPr>
          </a:p>
        </p:txBody>
      </p:sp>
      <p:pic>
        <p:nvPicPr>
          <p:cNvPr id="2050" name="Picture 2" descr="C:\Users\user\Downloads\the-happy-prince-20-728.jpg"/>
          <p:cNvPicPr>
            <a:picLocks noChangeAspect="1" noChangeArrowheads="1"/>
          </p:cNvPicPr>
          <p:nvPr/>
        </p:nvPicPr>
        <p:blipFill>
          <a:blip r:embed="rId2"/>
          <a:srcRect/>
          <a:stretch>
            <a:fillRect/>
          </a:stretch>
        </p:blipFill>
        <p:spPr bwMode="auto">
          <a:xfrm>
            <a:off x="457200" y="4191000"/>
            <a:ext cx="4038600" cy="2133600"/>
          </a:xfrm>
          <a:prstGeom prst="rect">
            <a:avLst/>
          </a:prstGeom>
          <a:noFill/>
        </p:spPr>
      </p:pic>
      <p:pic>
        <p:nvPicPr>
          <p:cNvPr id="2051" name="Picture 3" descr="C:\Users\user\Downloads\08bc8fbe603a24163aec13382d40b82c.jpg"/>
          <p:cNvPicPr>
            <a:picLocks noChangeAspect="1" noChangeArrowheads="1"/>
          </p:cNvPicPr>
          <p:nvPr/>
        </p:nvPicPr>
        <p:blipFill>
          <a:blip r:embed="rId3"/>
          <a:srcRect/>
          <a:stretch>
            <a:fillRect/>
          </a:stretch>
        </p:blipFill>
        <p:spPr bwMode="auto">
          <a:xfrm>
            <a:off x="4495800" y="4191000"/>
            <a:ext cx="4191000" cy="2171700"/>
          </a:xfrm>
          <a:prstGeom prst="rect">
            <a:avLst/>
          </a:prstGeom>
          <a:noFill/>
        </p:spPr>
      </p:pic>
    </p:spTree>
    <p:extLst>
      <p:ext uri="{BB962C8B-B14F-4D97-AF65-F5344CB8AC3E}">
        <p14:creationId xmlns="" xmlns:p14="http://schemas.microsoft.com/office/powerpoint/2010/main" val="2422100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788" y="777712"/>
            <a:ext cx="7490423" cy="961636"/>
          </a:xfrm>
          <a:solidFill>
            <a:schemeClr val="accent1"/>
          </a:solidFill>
        </p:spPr>
        <p:txBody>
          <a:bodyPr>
            <a:normAutofit/>
          </a:bodyPr>
          <a:lstStyle/>
          <a:p>
            <a:pPr algn="ctr"/>
            <a:r>
              <a:rPr lang="en-US" sz="4800" b="1" dirty="0">
                <a:solidFill>
                  <a:srgbClr val="FFFF00"/>
                </a:solidFill>
                <a:latin typeface="Algerian" pitchFamily="82" charset="0"/>
              </a:rPr>
              <a:t> CONCLUSION</a:t>
            </a:r>
            <a:r>
              <a:rPr lang="mr-IN" sz="4800" b="1" dirty="0">
                <a:solidFill>
                  <a:srgbClr val="FFFF00"/>
                </a:solidFill>
                <a:latin typeface="Algerian" pitchFamily="82" charset="0"/>
              </a:rPr>
              <a:t>:</a:t>
            </a:r>
            <a:r>
              <a:rPr lang="en-US" sz="4800" b="1" dirty="0">
                <a:solidFill>
                  <a:srgbClr val="FFFF00"/>
                </a:solidFill>
                <a:latin typeface="Algerian" pitchFamily="82" charset="0"/>
              </a:rPr>
              <a:t> </a:t>
            </a:r>
          </a:p>
        </p:txBody>
      </p:sp>
      <p:sp>
        <p:nvSpPr>
          <p:cNvPr id="3" name="Content Placeholder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r>
              <a:rPr lang="en-US" b="1" dirty="0">
                <a:solidFill>
                  <a:srgbClr val="FFFF00"/>
                </a:solidFill>
              </a:rPr>
              <a:t>To sum up all the above discussion, we can say that “The Happy Prince” is a masterpiece which shows so many aspects of life</a:t>
            </a:r>
            <a:r>
              <a:rPr lang="mr-IN" b="1" dirty="0">
                <a:solidFill>
                  <a:srgbClr val="FFFF00"/>
                </a:solidFill>
              </a:rPr>
              <a:t>.</a:t>
            </a:r>
            <a:r>
              <a:rPr lang="en-US" b="1" dirty="0">
                <a:solidFill>
                  <a:srgbClr val="FFFF00"/>
                </a:solidFill>
              </a:rPr>
              <a:t> Oscar wild has shown the fancy and imagination one side while on the other side he has unveiled the hypocrisy, Poverty, greed and temptation of people. This is a satiric document on the Victorian society; love and innocence are the living forces. </a:t>
            </a:r>
            <a:r>
              <a:rPr lang="mr-IN" b="1" dirty="0">
                <a:solidFill>
                  <a:srgbClr val="FFFF00"/>
                </a:solidFill>
              </a:rPr>
              <a:t>Os</a:t>
            </a:r>
            <a:r>
              <a:rPr lang="en-US" b="1" dirty="0">
                <a:solidFill>
                  <a:srgbClr val="FFFF00"/>
                </a:solidFill>
              </a:rPr>
              <a:t>car</a:t>
            </a:r>
            <a:r>
              <a:rPr lang="mr-IN" b="1" dirty="0">
                <a:solidFill>
                  <a:srgbClr val="FFFF00"/>
                </a:solidFill>
              </a:rPr>
              <a:t> </a:t>
            </a:r>
            <a:r>
              <a:rPr lang="en-US" b="1" dirty="0">
                <a:solidFill>
                  <a:srgbClr val="FFFF00"/>
                </a:solidFill>
              </a:rPr>
              <a:t>Wilde has manifested so many stylistic devices </a:t>
            </a:r>
            <a:r>
              <a:rPr lang="mr-IN" b="1" dirty="0">
                <a:solidFill>
                  <a:srgbClr val="FFFF00"/>
                </a:solidFill>
              </a:rPr>
              <a:t>which</a:t>
            </a:r>
            <a:r>
              <a:rPr lang="en-US" b="1" dirty="0">
                <a:solidFill>
                  <a:srgbClr val="FFFF00"/>
                </a:solidFill>
              </a:rPr>
              <a:t> have transformed </a:t>
            </a:r>
            <a:r>
              <a:rPr lang="mr-IN" b="1" dirty="0">
                <a:solidFill>
                  <a:srgbClr val="FFFF00"/>
                </a:solidFill>
              </a:rPr>
              <a:t>the story</a:t>
            </a:r>
            <a:r>
              <a:rPr lang="en-US" b="1" dirty="0">
                <a:solidFill>
                  <a:srgbClr val="FFFF00"/>
                </a:solidFill>
              </a:rPr>
              <a:t> into a great literary work</a:t>
            </a:r>
            <a:r>
              <a:rPr lang="mr-IN" b="1" dirty="0">
                <a:solidFill>
                  <a:srgbClr val="FFFF00"/>
                </a:solidFill>
              </a:rPr>
              <a:t>. </a:t>
            </a:r>
            <a:endParaRPr lang="en-US" b="1" dirty="0">
              <a:solidFill>
                <a:srgbClr val="FFFF00"/>
              </a:solidFill>
            </a:endParaRPr>
          </a:p>
          <a:p>
            <a:pPr>
              <a:buNone/>
            </a:pPr>
            <a:r>
              <a:rPr lang="en-US" b="1" dirty="0">
                <a:solidFill>
                  <a:srgbClr val="FFFF00"/>
                </a:solidFill>
              </a:rPr>
              <a:t> </a:t>
            </a:r>
          </a:p>
        </p:txBody>
      </p:sp>
      <p:sp>
        <p:nvSpPr>
          <p:cNvPr id="4" name="Slide Number Placeholder 3"/>
          <p:cNvSpPr>
            <a:spLocks noGrp="1"/>
          </p:cNvSpPr>
          <p:nvPr>
            <p:ph type="sldNum" sz="quarter" idx="12"/>
          </p:nvPr>
        </p:nvSpPr>
        <p:spPr/>
        <p:txBody>
          <a:bodyPr/>
          <a:lstStyle/>
          <a:p>
            <a:fld id="{B6F15528-21DE-4FAA-801E-634DDDAF4B2B}" type="slidenum">
              <a:rPr lang="en-US" sz="2000" b="1" smtClean="0">
                <a:latin typeface="Arial Black" pitchFamily="34" charset="0"/>
              </a:rPr>
              <a:pPr/>
              <a:t>11</a:t>
            </a:fld>
            <a:endParaRPr lang="en-US" sz="2000" b="1" dirty="0">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Oscar Wilde - Keep love in your heart. A life without it..."/>
          <p:cNvPicPr>
            <a:picLocks noChangeAspect="1" noChangeArrowheads="1"/>
          </p:cNvPicPr>
          <p:nvPr/>
        </p:nvPicPr>
        <p:blipFill>
          <a:blip r:embed="rId2"/>
          <a:srcRect/>
          <a:stretch>
            <a:fillRect/>
          </a:stretch>
        </p:blipFill>
        <p:spPr bwMode="auto">
          <a:xfrm>
            <a:off x="228600" y="457200"/>
            <a:ext cx="8534400" cy="6172200"/>
          </a:xfrm>
          <a:prstGeom prst="rect">
            <a:avLst/>
          </a:prstGeom>
          <a:noFill/>
        </p:spPr>
      </p:pic>
      <p:pic>
        <p:nvPicPr>
          <p:cNvPr id="49156" name="Picture 4" descr="5 Oscar Wilde Quotes To Up Your Wit - The Happy Prince | The ..."/>
          <p:cNvPicPr>
            <a:picLocks noChangeAspect="1" noChangeArrowheads="1"/>
          </p:cNvPicPr>
          <p:nvPr/>
        </p:nvPicPr>
        <p:blipFill>
          <a:blip r:embed="rId3"/>
          <a:srcRect/>
          <a:stretch>
            <a:fillRect/>
          </a:stretch>
        </p:blipFill>
        <p:spPr bwMode="auto">
          <a:xfrm>
            <a:off x="228600" y="4572000"/>
            <a:ext cx="8534400" cy="1981200"/>
          </a:xfrm>
          <a:prstGeom prst="rect">
            <a:avLst/>
          </a:prstGeom>
          <a:noFill/>
        </p:spPr>
      </p:pic>
      <p:sp>
        <p:nvSpPr>
          <p:cNvPr id="4" name="Slide Number Placeholder 3"/>
          <p:cNvSpPr>
            <a:spLocks noGrp="1"/>
          </p:cNvSpPr>
          <p:nvPr>
            <p:ph type="sldNum" sz="quarter" idx="12"/>
          </p:nvPr>
        </p:nvSpPr>
        <p:spPr>
          <a:xfrm>
            <a:off x="7924800" y="6356350"/>
            <a:ext cx="1219200" cy="501650"/>
          </a:xfrm>
        </p:spPr>
        <p:txBody>
          <a:bodyPr/>
          <a:lstStyle/>
          <a:p>
            <a:fld id="{B6F15528-21DE-4FAA-801E-634DDDAF4B2B}" type="slidenum">
              <a:rPr lang="en-US" sz="2000" b="1" smtClean="0">
                <a:latin typeface="Arial Black" pitchFamily="34" charset="0"/>
              </a:rPr>
              <a:pPr/>
              <a:t>12</a:t>
            </a:fld>
            <a:endParaRPr lang="en-US" sz="2000" b="1" dirty="0">
              <a:latin typeface="Arial Black"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erfect Thank You Notes: Heartfelt And Handwritten : NPR"/>
          <p:cNvPicPr>
            <a:picLocks noChangeAspect="1" noChangeArrowheads="1"/>
          </p:cNvPicPr>
          <p:nvPr/>
        </p:nvPicPr>
        <p:blipFill>
          <a:blip r:embed="rId2"/>
          <a:srcRect/>
          <a:stretch>
            <a:fillRect/>
          </a:stretch>
        </p:blipFill>
        <p:spPr bwMode="auto">
          <a:xfrm>
            <a:off x="228600" y="990600"/>
            <a:ext cx="8686800" cy="56388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z="2000" b="1" smtClean="0">
                <a:latin typeface="Arial Black" pitchFamily="34" charset="0"/>
              </a:rPr>
              <a:pPr/>
              <a:t>13</a:t>
            </a:fld>
            <a:endParaRPr lang="en-US" sz="2000" b="1" dirty="0">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600"/>
          </a:xfrm>
        </p:spPr>
        <p:txBody>
          <a:bodyPr>
            <a:normAutofit fontScale="90000"/>
          </a:bodyPr>
          <a:lstStyle/>
          <a:p>
            <a:pPr algn="ctr"/>
            <a:r>
              <a:rPr sz="6000">
                <a:solidFill>
                  <a:srgbClr val="FF0000"/>
                </a:solidFill>
                <a:latin typeface="Bookman Old Style" pitchFamily="18" charset="0"/>
                <a:cs typeface="Arial" pitchFamily="34" charset="0"/>
              </a:rPr>
              <a:t/>
            </a:r>
            <a:br>
              <a:rPr sz="6000">
                <a:solidFill>
                  <a:srgbClr val="FF0000"/>
                </a:solidFill>
                <a:latin typeface="Bookman Old Style" pitchFamily="18" charset="0"/>
                <a:cs typeface="Arial" pitchFamily="34" charset="0"/>
              </a:rPr>
            </a:br>
            <a:r>
              <a:rPr sz="6000">
                <a:solidFill>
                  <a:srgbClr val="00B0F0"/>
                </a:solidFill>
                <a:latin typeface="Britannic Bold" pitchFamily="34" charset="0"/>
                <a:cs typeface="Arial" pitchFamily="34" charset="0"/>
              </a:rPr>
              <a:t>Class: IX</a:t>
            </a:r>
            <a:r>
              <a:rPr sz="6000">
                <a:solidFill>
                  <a:srgbClr val="FF0000"/>
                </a:solidFill>
                <a:latin typeface="Britannic Bold" pitchFamily="34" charset="0"/>
                <a:cs typeface="Arial" pitchFamily="34" charset="0"/>
              </a:rPr>
              <a:t/>
            </a:r>
            <a:br>
              <a:rPr sz="6000">
                <a:solidFill>
                  <a:srgbClr val="FF0000"/>
                </a:solidFill>
                <a:latin typeface="Britannic Bold" pitchFamily="34" charset="0"/>
                <a:cs typeface="Arial" pitchFamily="34" charset="0"/>
              </a:rPr>
            </a:br>
            <a:r>
              <a:rPr sz="6000">
                <a:solidFill>
                  <a:srgbClr val="92D050"/>
                </a:solidFill>
                <a:latin typeface="Britannic Bold" pitchFamily="34" charset="0"/>
                <a:cs typeface="Arial" pitchFamily="34" charset="0"/>
              </a:rPr>
              <a:t>MOMENTS</a:t>
            </a:r>
            <a:r>
              <a:rPr lang="en-US" sz="6000" dirty="0">
                <a:solidFill>
                  <a:srgbClr val="92D050"/>
                </a:solidFill>
                <a:latin typeface="Britannic Bold" pitchFamily="34" charset="0"/>
                <a:cs typeface="Arial" pitchFamily="34" charset="0"/>
              </a:rPr>
              <a:t>:</a:t>
            </a:r>
            <a:r>
              <a:rPr sz="6000">
                <a:solidFill>
                  <a:srgbClr val="92D050"/>
                </a:solidFill>
                <a:latin typeface="Britannic Bold" pitchFamily="34" charset="0"/>
                <a:cs typeface="Arial" pitchFamily="34" charset="0"/>
              </a:rPr>
              <a:t/>
            </a:r>
            <a:br>
              <a:rPr sz="6000">
                <a:solidFill>
                  <a:srgbClr val="92D050"/>
                </a:solidFill>
                <a:latin typeface="Britannic Bold" pitchFamily="34" charset="0"/>
                <a:cs typeface="Arial" pitchFamily="34" charset="0"/>
              </a:rPr>
            </a:br>
            <a:r>
              <a:rPr sz="7300">
                <a:solidFill>
                  <a:srgbClr val="C00000"/>
                </a:solidFill>
                <a:latin typeface="Bookman Old Style" pitchFamily="18" charset="0"/>
                <a:cs typeface="Arial" pitchFamily="34" charset="0"/>
              </a:rPr>
              <a:t>The Happy Prince</a:t>
            </a:r>
            <a:endParaRPr lang="en-US" sz="7300" dirty="0">
              <a:solidFill>
                <a:srgbClr val="C00000"/>
              </a:solidFill>
              <a:latin typeface="Bookman Old Style" pitchFamily="18" charset="0"/>
              <a:cs typeface="Arial" pitchFamily="34" charset="0"/>
            </a:endParaRPr>
          </a:p>
        </p:txBody>
      </p:sp>
      <p:sp>
        <p:nvSpPr>
          <p:cNvPr id="3" name="Subtitle 2"/>
          <p:cNvSpPr>
            <a:spLocks noGrp="1"/>
          </p:cNvSpPr>
          <p:nvPr>
            <p:ph type="subTitle" idx="1"/>
          </p:nvPr>
        </p:nvSpPr>
        <p:spPr>
          <a:xfrm>
            <a:off x="0" y="2514600"/>
            <a:ext cx="9144000" cy="4343400"/>
          </a:xfrm>
        </p:spPr>
        <p:txBody>
          <a:bodyPr>
            <a:normAutofit/>
          </a:bodyPr>
          <a:lstStyle/>
          <a:p>
            <a:r>
              <a:rPr lang="en-US" sz="4000" dirty="0">
                <a:solidFill>
                  <a:srgbClr val="FFFF00"/>
                </a:solidFill>
                <a:latin typeface="Arial" pitchFamily="34" charset="0"/>
                <a:cs typeface="Arial" pitchFamily="34" charset="0"/>
              </a:rPr>
              <a:t> By- Oscar Wilde</a:t>
            </a:r>
          </a:p>
        </p:txBody>
      </p:sp>
      <p:pic>
        <p:nvPicPr>
          <p:cNvPr id="1026" name="Picture 2"/>
          <p:cNvPicPr>
            <a:picLocks noChangeAspect="1" noChangeArrowheads="1"/>
          </p:cNvPicPr>
          <p:nvPr/>
        </p:nvPicPr>
        <p:blipFill>
          <a:blip r:embed="rId2"/>
          <a:srcRect/>
          <a:stretch>
            <a:fillRect/>
          </a:stretch>
        </p:blipFill>
        <p:spPr bwMode="auto">
          <a:xfrm>
            <a:off x="5181600" y="3200400"/>
            <a:ext cx="3962400" cy="3657600"/>
          </a:xfrm>
          <a:prstGeom prst="rect">
            <a:avLst/>
          </a:prstGeom>
          <a:noFill/>
          <a:ln w="9525">
            <a:noFill/>
            <a:miter lim="800000"/>
            <a:headEnd/>
            <a:tailEnd/>
          </a:ln>
          <a:effectLst/>
        </p:spPr>
      </p:pic>
      <p:pic>
        <p:nvPicPr>
          <p:cNvPr id="2050" name="Picture 2" descr="C:\Users\user\Downloads\CV_6457069908160.jpg"/>
          <p:cNvPicPr>
            <a:picLocks noChangeAspect="1" noChangeArrowheads="1"/>
          </p:cNvPicPr>
          <p:nvPr/>
        </p:nvPicPr>
        <p:blipFill>
          <a:blip r:embed="rId3"/>
          <a:srcRect/>
          <a:stretch>
            <a:fillRect/>
          </a:stretch>
        </p:blipFill>
        <p:spPr bwMode="auto">
          <a:xfrm>
            <a:off x="0" y="2489416"/>
            <a:ext cx="5181600" cy="4368584"/>
          </a:xfrm>
          <a:prstGeom prst="rect">
            <a:avLst/>
          </a:prstGeom>
          <a:noFill/>
        </p:spPr>
      </p:pic>
      <p:sp>
        <p:nvSpPr>
          <p:cNvPr id="6" name="Slide Number Placeholder 5"/>
          <p:cNvSpPr>
            <a:spLocks noGrp="1"/>
          </p:cNvSpPr>
          <p:nvPr>
            <p:ph type="sldNum" sz="quarter" idx="12"/>
          </p:nvPr>
        </p:nvSpPr>
        <p:spPr>
          <a:xfrm>
            <a:off x="7924800" y="6356350"/>
            <a:ext cx="990600" cy="365125"/>
          </a:xfrm>
        </p:spPr>
        <p:txBody>
          <a:bodyPr/>
          <a:lstStyle/>
          <a:p>
            <a:fld id="{B6F15528-21DE-4FAA-801E-634DDDAF4B2B}" type="slidenum">
              <a:rPr lang="en-US" sz="2000" b="1" smtClean="0">
                <a:latin typeface="Arial Black" pitchFamily="34" charset="0"/>
              </a:rPr>
              <a:pPr/>
              <a:t>2</a:t>
            </a:fld>
            <a:endParaRPr lang="en-US" sz="2000" b="1" dirty="0">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4A1288-1EFA-B540-ADA1-8A983BA230AE}"/>
              </a:ext>
            </a:extLst>
          </p:cNvPr>
          <p:cNvSpPr>
            <a:spLocks noGrp="1"/>
          </p:cNvSpPr>
          <p:nvPr>
            <p:ph type="title"/>
          </p:nvPr>
        </p:nvSpPr>
        <p:spPr>
          <a:xfrm>
            <a:off x="3124200" y="838200"/>
            <a:ext cx="3048000" cy="6858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en-US" b="1" dirty="0" smtClean="0">
                <a:solidFill>
                  <a:srgbClr val="7030A0"/>
                </a:solidFill>
                <a:latin typeface="Lucida Calligraphy" pitchFamily="66" charset="0"/>
              </a:rPr>
              <a:t>Content:</a:t>
            </a:r>
            <a:endParaRPr lang="en-US" dirty="0"/>
          </a:p>
        </p:txBody>
      </p:sp>
      <p:sp>
        <p:nvSpPr>
          <p:cNvPr id="3" name="Content Placeholder 2">
            <a:extLst>
              <a:ext uri="{FF2B5EF4-FFF2-40B4-BE49-F238E27FC236}">
                <a16:creationId xmlns="" xmlns:a16="http://schemas.microsoft.com/office/drawing/2014/main" id="{27DDCDE3-1257-E649-874F-CFC0B761DDBC}"/>
              </a:ext>
            </a:extLst>
          </p:cNvPr>
          <p:cNvSpPr>
            <a:spLocks noGrp="1"/>
          </p:cNvSpPr>
          <p:nvPr>
            <p:ph idx="1"/>
          </p:nvPr>
        </p:nvSpPr>
        <p:spPr>
          <a:xfrm>
            <a:off x="457200" y="1600200"/>
            <a:ext cx="8229600" cy="4724400"/>
          </a:xfrm>
        </p:spPr>
        <p:txBody>
          <a:bodyPr>
            <a:normAutofit fontScale="40000" lnSpcReduction="20000"/>
          </a:bodyPr>
          <a:lstStyle/>
          <a:p>
            <a:pPr>
              <a:buFont typeface="Wingdings" pitchFamily="2" charset="2"/>
              <a:buChar char="q"/>
            </a:pPr>
            <a:r>
              <a:rPr lang="en-US" sz="6700" b="1" dirty="0" smtClean="0">
                <a:solidFill>
                  <a:srgbClr val="7030A0"/>
                </a:solidFill>
                <a:latin typeface="Bookman Old Style" pitchFamily="18" charset="0"/>
              </a:rPr>
              <a:t>1) Theme of the story</a:t>
            </a:r>
            <a:endParaRPr lang="en-US" sz="5100" b="1" dirty="0" smtClean="0">
              <a:solidFill>
                <a:srgbClr val="7030A0"/>
              </a:solidFill>
              <a:latin typeface="Bookman Old Style" pitchFamily="18" charset="0"/>
            </a:endParaRPr>
          </a:p>
          <a:p>
            <a:pPr>
              <a:buNone/>
            </a:pPr>
            <a:r>
              <a:rPr lang="en-US" sz="5100" b="1" dirty="0" smtClean="0">
                <a:solidFill>
                  <a:srgbClr val="0070C0"/>
                </a:solidFill>
                <a:latin typeface="Bookman Old Style" pitchFamily="18" charset="0"/>
              </a:rPr>
              <a:t>   </a:t>
            </a:r>
            <a:r>
              <a:rPr lang="mr-IN" sz="5100" b="1" dirty="0" smtClean="0">
                <a:solidFill>
                  <a:srgbClr val="0070C0"/>
                </a:solidFill>
                <a:latin typeface="Bookman Old Style" pitchFamily="18" charset="0"/>
              </a:rPr>
              <a:t>I) </a:t>
            </a:r>
            <a:r>
              <a:rPr lang="en-US" sz="5100" b="1" dirty="0" smtClean="0">
                <a:solidFill>
                  <a:srgbClr val="0070C0"/>
                </a:solidFill>
                <a:latin typeface="Bookman Old Style" pitchFamily="18" charset="0"/>
              </a:rPr>
              <a:t>Social Injustice</a:t>
            </a:r>
          </a:p>
          <a:p>
            <a:pPr>
              <a:buNone/>
            </a:pPr>
            <a:r>
              <a:rPr lang="en-US" sz="5100" b="1" dirty="0" smtClean="0">
                <a:solidFill>
                  <a:srgbClr val="0070C0"/>
                </a:solidFill>
                <a:latin typeface="Bookman Old Style" pitchFamily="18" charset="0"/>
              </a:rPr>
              <a:t>   </a:t>
            </a:r>
            <a:r>
              <a:rPr lang="mr-IN" sz="5100" b="1" dirty="0" smtClean="0">
                <a:solidFill>
                  <a:srgbClr val="0070C0"/>
                </a:solidFill>
                <a:latin typeface="Bookman Old Style" pitchFamily="18" charset="0"/>
              </a:rPr>
              <a:t>II) Love and Sacrifice</a:t>
            </a:r>
            <a:endParaRPr lang="en-US" sz="5100" b="1" dirty="0" smtClean="0">
              <a:solidFill>
                <a:srgbClr val="0070C0"/>
              </a:solidFill>
              <a:latin typeface="Bookman Old Style" pitchFamily="18" charset="0"/>
            </a:endParaRPr>
          </a:p>
          <a:p>
            <a:pPr>
              <a:buNone/>
            </a:pPr>
            <a:r>
              <a:rPr lang="en-US" sz="5100" b="1" dirty="0" smtClean="0">
                <a:solidFill>
                  <a:srgbClr val="0070C0"/>
                </a:solidFill>
                <a:latin typeface="Bookman Old Style" pitchFamily="18" charset="0"/>
              </a:rPr>
              <a:t>  </a:t>
            </a:r>
            <a:r>
              <a:rPr lang="mr-IN" sz="5100" b="1" dirty="0" smtClean="0">
                <a:solidFill>
                  <a:srgbClr val="0070C0"/>
                </a:solidFill>
                <a:latin typeface="Bookman Old Style" pitchFamily="18" charset="0"/>
              </a:rPr>
              <a:t>III) </a:t>
            </a:r>
            <a:r>
              <a:rPr lang="en-US" sz="5100" b="1" dirty="0" smtClean="0">
                <a:solidFill>
                  <a:srgbClr val="0070C0"/>
                </a:solidFill>
                <a:latin typeface="Bookman Old Style" pitchFamily="18" charset="0"/>
              </a:rPr>
              <a:t>Appearances can be deceptive</a:t>
            </a:r>
          </a:p>
          <a:p>
            <a:pPr>
              <a:buNone/>
            </a:pPr>
            <a:r>
              <a:rPr lang="en-US" sz="5100" b="1" dirty="0" smtClean="0">
                <a:solidFill>
                  <a:srgbClr val="0070C0"/>
                </a:solidFill>
                <a:latin typeface="Bookman Old Style" pitchFamily="18" charset="0"/>
              </a:rPr>
              <a:t>  </a:t>
            </a:r>
            <a:r>
              <a:rPr lang="mr-IN" sz="5100" b="1" dirty="0" smtClean="0">
                <a:solidFill>
                  <a:srgbClr val="0070C0"/>
                </a:solidFill>
                <a:latin typeface="Bookman Old Style" pitchFamily="18" charset="0"/>
              </a:rPr>
              <a:t>IV) </a:t>
            </a:r>
            <a:r>
              <a:rPr lang="en-US" sz="5100" b="1" dirty="0" smtClean="0">
                <a:solidFill>
                  <a:srgbClr val="0070C0"/>
                </a:solidFill>
                <a:latin typeface="Bookman Old Style" pitchFamily="18" charset="0"/>
              </a:rPr>
              <a:t>Exploitation and hypocrisy of the ruling class of society: </a:t>
            </a:r>
          </a:p>
          <a:p>
            <a:pPr>
              <a:buNone/>
            </a:pPr>
            <a:r>
              <a:rPr lang="en-US" sz="5100" b="1" dirty="0" smtClean="0">
                <a:solidFill>
                  <a:srgbClr val="0070C0"/>
                </a:solidFill>
                <a:latin typeface="Bookman Old Style" pitchFamily="18" charset="0"/>
              </a:rPr>
              <a:t>  </a:t>
            </a:r>
            <a:r>
              <a:rPr lang="mr-IN" sz="5100" b="1" dirty="0" smtClean="0">
                <a:solidFill>
                  <a:srgbClr val="0070C0"/>
                </a:solidFill>
                <a:latin typeface="Bookman Old Style" pitchFamily="18" charset="0"/>
              </a:rPr>
              <a:t>V) </a:t>
            </a:r>
            <a:r>
              <a:rPr lang="en-US" sz="5100" b="1" dirty="0" smtClean="0">
                <a:solidFill>
                  <a:srgbClr val="0070C0"/>
                </a:solidFill>
                <a:latin typeface="Bookman Old Style" pitchFamily="18" charset="0"/>
              </a:rPr>
              <a:t>True Friendship</a:t>
            </a:r>
          </a:p>
          <a:p>
            <a:pPr>
              <a:buFont typeface="Wingdings" pitchFamily="2" charset="2"/>
              <a:buChar char="q"/>
            </a:pPr>
            <a:r>
              <a:rPr lang="en-US" sz="6700" b="1" dirty="0" smtClean="0">
                <a:solidFill>
                  <a:srgbClr val="7030A0"/>
                </a:solidFill>
                <a:latin typeface="Bookman Old Style" pitchFamily="18" charset="0"/>
              </a:rPr>
              <a:t>2) Use of Allusions</a:t>
            </a:r>
          </a:p>
          <a:p>
            <a:pPr>
              <a:buFont typeface="Wingdings" pitchFamily="2" charset="2"/>
              <a:buChar char="q"/>
            </a:pPr>
            <a:r>
              <a:rPr lang="en-US" sz="6700" b="1" dirty="0" smtClean="0">
                <a:solidFill>
                  <a:srgbClr val="7030A0"/>
                </a:solidFill>
                <a:latin typeface="Bookman Old Style" pitchFamily="18" charset="0"/>
              </a:rPr>
              <a:t>3) Moral Values</a:t>
            </a:r>
          </a:p>
          <a:p>
            <a:pPr>
              <a:buFont typeface="Wingdings" pitchFamily="2" charset="2"/>
              <a:buChar char="q"/>
            </a:pPr>
            <a:r>
              <a:rPr lang="en-US" sz="6700" b="1" dirty="0" smtClean="0">
                <a:solidFill>
                  <a:srgbClr val="7030A0"/>
                </a:solidFill>
                <a:latin typeface="Bookman Old Style" pitchFamily="18" charset="0"/>
              </a:rPr>
              <a:t>4) Conclusion</a:t>
            </a:r>
            <a:endParaRPr lang="en-US" sz="5100" b="1" dirty="0" smtClean="0">
              <a:solidFill>
                <a:srgbClr val="7030A0"/>
              </a:solidFill>
              <a:latin typeface="Bookman Old Style" pitchFamily="18" charset="0"/>
            </a:endParaRPr>
          </a:p>
          <a:p>
            <a:pPr>
              <a:buFont typeface="Wingdings" pitchFamily="2" charset="2"/>
              <a:buChar char="q"/>
            </a:pPr>
            <a:endParaRPr lang="en-US" sz="5100" b="1" dirty="0" smtClean="0">
              <a:solidFill>
                <a:srgbClr val="C00000"/>
              </a:solidFill>
              <a:latin typeface="Bookman Old Style" pitchFamily="18" charset="0"/>
            </a:endParaRPr>
          </a:p>
          <a:p>
            <a:pPr>
              <a:buNone/>
            </a:pPr>
            <a:endParaRPr lang="en-US" sz="2900" b="1" dirty="0" smtClean="0">
              <a:solidFill>
                <a:srgbClr val="C00000"/>
              </a:solidFill>
              <a:latin typeface="Bookman Old Style" pitchFamily="18" charset="0"/>
            </a:endParaRPr>
          </a:p>
          <a:p>
            <a:pPr>
              <a:buNone/>
            </a:pPr>
            <a:r>
              <a:rPr lang="en-US" sz="3800" b="1" dirty="0" smtClean="0">
                <a:solidFill>
                  <a:srgbClr val="C00000"/>
                </a:solidFill>
                <a:latin typeface="Bookman Old Style" panose="02050604050505020204" pitchFamily="18" charset="0"/>
              </a:rPr>
              <a:t>  </a:t>
            </a:r>
          </a:p>
          <a:p>
            <a:pPr>
              <a:buNone/>
            </a:pPr>
            <a:endParaRPr lang="en-US" sz="2800" b="1" dirty="0" smtClean="0">
              <a:solidFill>
                <a:srgbClr val="C00000"/>
              </a:solidFill>
              <a:latin typeface="Bookman Old Style" panose="02050604050505020204" pitchFamily="18" charset="0"/>
            </a:endParaRP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z="2000" b="1" smtClean="0">
                <a:latin typeface="Arial Black" pitchFamily="34" charset="0"/>
              </a:rPr>
              <a:pPr/>
              <a:t>3</a:t>
            </a:fld>
            <a:endParaRPr lang="en-US" sz="2000" b="1" dirty="0">
              <a:latin typeface="Arial Black" pitchFamily="34" charset="0"/>
            </a:endParaRPr>
          </a:p>
        </p:txBody>
      </p:sp>
    </p:spTree>
    <p:extLst>
      <p:ext uri="{BB962C8B-B14F-4D97-AF65-F5344CB8AC3E}">
        <p14:creationId xmlns="" xmlns:p14="http://schemas.microsoft.com/office/powerpoint/2010/main" val="421879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6248400" cy="68580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en-US" b="1" dirty="0">
                <a:solidFill>
                  <a:srgbClr val="0070C0"/>
                </a:solidFill>
                <a:latin typeface="Bookman Old Style" pitchFamily="18" charset="0"/>
              </a:rPr>
              <a:t>Theme of the story:</a:t>
            </a: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0" indent="0" algn="ctr">
              <a:buNone/>
            </a:pPr>
            <a:r>
              <a:rPr lang="mr-IN" sz="5700" b="1" dirty="0">
                <a:solidFill>
                  <a:srgbClr val="C00000"/>
                </a:solidFill>
                <a:latin typeface="Bookman Old Style" pitchFamily="18" charset="0"/>
              </a:rPr>
              <a:t> I) </a:t>
            </a:r>
            <a:r>
              <a:rPr lang="en-US" sz="5700" b="1" dirty="0">
                <a:solidFill>
                  <a:srgbClr val="C00000"/>
                </a:solidFill>
                <a:latin typeface="Bookman Old Style" pitchFamily="18" charset="0"/>
              </a:rPr>
              <a:t>Social Injustice:</a:t>
            </a:r>
          </a:p>
          <a:p>
            <a:pPr>
              <a:buNone/>
            </a:pPr>
            <a:r>
              <a:rPr lang="en-US" sz="2200" dirty="0">
                <a:solidFill>
                  <a:srgbClr val="0070C0"/>
                </a:solidFill>
                <a:latin typeface="Bookman Old Style" pitchFamily="18" charset="0"/>
              </a:rPr>
              <a:t>   </a:t>
            </a:r>
            <a:r>
              <a:rPr lang="en-US" sz="2800" dirty="0">
                <a:solidFill>
                  <a:srgbClr val="0070C0"/>
                </a:solidFill>
                <a:latin typeface="Bookman Old Style" pitchFamily="18" charset="0"/>
              </a:rPr>
              <a:t>Oscar Wilde shows the double standard of society the rich people of society are in the enjoyment of all luxuries but</a:t>
            </a:r>
            <a:r>
              <a:rPr lang="mr-IN" sz="2800" dirty="0">
                <a:solidFill>
                  <a:srgbClr val="0070C0"/>
                </a:solidFill>
                <a:latin typeface="Bookman Old Style" pitchFamily="18" charset="0"/>
              </a:rPr>
              <a:t> poor</a:t>
            </a:r>
            <a:r>
              <a:rPr lang="en-US" sz="2800" dirty="0">
                <a:solidFill>
                  <a:srgbClr val="0070C0"/>
                </a:solidFill>
                <a:latin typeface="Bookman Old Style" pitchFamily="18" charset="0"/>
              </a:rPr>
              <a:t> people are devoid of basic necessities. This social injustice is best </a:t>
            </a:r>
            <a:r>
              <a:rPr lang="en-US" sz="2800" dirty="0" err="1" smtClean="0">
                <a:solidFill>
                  <a:srgbClr val="0070C0"/>
                </a:solidFill>
                <a:latin typeface="Bookman Old Style" pitchFamily="18" charset="0"/>
              </a:rPr>
              <a:t>satirised</a:t>
            </a:r>
            <a:r>
              <a:rPr lang="en-US" sz="2800" dirty="0" smtClean="0">
                <a:solidFill>
                  <a:srgbClr val="0070C0"/>
                </a:solidFill>
                <a:latin typeface="Bookman Old Style" pitchFamily="18" charset="0"/>
              </a:rPr>
              <a:t> </a:t>
            </a:r>
            <a:r>
              <a:rPr lang="en-US" sz="2800" dirty="0">
                <a:solidFill>
                  <a:srgbClr val="0070C0"/>
                </a:solidFill>
                <a:latin typeface="Bookman Old Style" pitchFamily="18" charset="0"/>
              </a:rPr>
              <a:t>in the happy prince the first victim of this injustice is poor seamstress who is in poor </a:t>
            </a:r>
            <a:r>
              <a:rPr lang="en-US" sz="2800" dirty="0" smtClean="0">
                <a:solidFill>
                  <a:srgbClr val="0070C0"/>
                </a:solidFill>
                <a:latin typeface="Bookman Old Style" pitchFamily="18" charset="0"/>
              </a:rPr>
              <a:t>condition </a:t>
            </a:r>
            <a:r>
              <a:rPr lang="en-US" sz="2800" dirty="0">
                <a:solidFill>
                  <a:srgbClr val="0070C0"/>
                </a:solidFill>
                <a:latin typeface="Bookman Old Style" pitchFamily="18" charset="0"/>
              </a:rPr>
              <a:t>and is not able to do something for her </a:t>
            </a:r>
            <a:r>
              <a:rPr lang="mr-IN" sz="2800" dirty="0">
                <a:solidFill>
                  <a:srgbClr val="0070C0"/>
                </a:solidFill>
                <a:latin typeface="Bookman Old Style" pitchFamily="18" charset="0"/>
              </a:rPr>
              <a:t>c</a:t>
            </a:r>
            <a:r>
              <a:rPr lang="en-US" sz="2800" dirty="0">
                <a:solidFill>
                  <a:srgbClr val="0070C0"/>
                </a:solidFill>
                <a:latin typeface="Bookman Old Style" pitchFamily="18" charset="0"/>
              </a:rPr>
              <a:t>hild. She is helpless waiting for the time to take its turn. With her hands she can stitch the gown of </a:t>
            </a:r>
            <a:r>
              <a:rPr lang="mr-IN" sz="2800" dirty="0" smtClean="0">
                <a:solidFill>
                  <a:srgbClr val="0070C0"/>
                </a:solidFill>
                <a:latin typeface="Bookman Old Style" pitchFamily="18" charset="0"/>
              </a:rPr>
              <a:t>a</a:t>
            </a:r>
            <a:r>
              <a:rPr lang="en-US" sz="2800" dirty="0" smtClean="0">
                <a:solidFill>
                  <a:srgbClr val="0070C0"/>
                </a:solidFill>
                <a:latin typeface="Bookman Old Style" pitchFamily="18" charset="0"/>
              </a:rPr>
              <a:t> maid of</a:t>
            </a:r>
            <a:r>
              <a:rPr lang="en-US" sz="2800" dirty="0" smtClean="0">
                <a:solidFill>
                  <a:srgbClr val="0070C0"/>
                </a:solidFill>
                <a:latin typeface="Bookman Old Style" pitchFamily="18" charset="0"/>
              </a:rPr>
              <a:t> </a:t>
            </a:r>
            <a:r>
              <a:rPr lang="en-US" sz="2800" dirty="0" smtClean="0">
                <a:solidFill>
                  <a:srgbClr val="0070C0"/>
                </a:solidFill>
                <a:latin typeface="Bookman Old Style" pitchFamily="18" charset="0"/>
              </a:rPr>
              <a:t>the </a:t>
            </a:r>
            <a:r>
              <a:rPr lang="en-US" sz="2800" dirty="0" smtClean="0">
                <a:solidFill>
                  <a:srgbClr val="0070C0"/>
                </a:solidFill>
                <a:latin typeface="Bookman Old Style" pitchFamily="18" charset="0"/>
              </a:rPr>
              <a:t>queen </a:t>
            </a:r>
            <a:r>
              <a:rPr lang="en-US" sz="2800" dirty="0">
                <a:solidFill>
                  <a:srgbClr val="0070C0"/>
                </a:solidFill>
                <a:latin typeface="Bookman Old Style" pitchFamily="18" charset="0"/>
              </a:rPr>
              <a:t>yet with these hands she cannot cure her child. The writer</a:t>
            </a:r>
            <a:r>
              <a:rPr lang="mr-IN" sz="2800" dirty="0" err="1">
                <a:solidFill>
                  <a:srgbClr val="0070C0"/>
                </a:solidFill>
                <a:latin typeface="Bookman Old Style" pitchFamily="18" charset="0"/>
              </a:rPr>
              <a:t>’</a:t>
            </a:r>
            <a:r>
              <a:rPr lang="en-US" sz="2800" dirty="0">
                <a:solidFill>
                  <a:srgbClr val="0070C0"/>
                </a:solidFill>
                <a:latin typeface="Bookman Old Style" pitchFamily="18" charset="0"/>
              </a:rPr>
              <a:t>s state of depression makes our hearts rebel against this unfair distinction and the pleasures of the rich are more valuable than the life of individuals. The second victim we see is the young man in the garret, who had </a:t>
            </a:r>
            <a:r>
              <a:rPr lang="mr-IN" sz="2800" dirty="0">
                <a:solidFill>
                  <a:srgbClr val="0070C0"/>
                </a:solidFill>
                <a:latin typeface="Bookman Old Style" pitchFamily="18" charset="0"/>
              </a:rPr>
              <a:t>“</a:t>
            </a:r>
            <a:r>
              <a:rPr lang="en-US" sz="2800" dirty="0">
                <a:solidFill>
                  <a:srgbClr val="0070C0"/>
                </a:solidFill>
                <a:latin typeface="Bookman Old Style" pitchFamily="18" charset="0"/>
              </a:rPr>
              <a:t>large and dreamy eyes</a:t>
            </a:r>
            <a:r>
              <a:rPr lang="mr-IN" sz="2800" dirty="0">
                <a:solidFill>
                  <a:srgbClr val="0070C0"/>
                </a:solidFill>
                <a:latin typeface="Bookman Old Style" pitchFamily="18" charset="0"/>
              </a:rPr>
              <a:t>”</a:t>
            </a:r>
            <a:r>
              <a:rPr lang="en-US" sz="2800" dirty="0">
                <a:solidFill>
                  <a:srgbClr val="0070C0"/>
                </a:solidFill>
                <a:latin typeface="Bookman Old Style" pitchFamily="18" charset="0"/>
              </a:rPr>
              <a:t>. But the cruel society had snatched the dreams from </a:t>
            </a:r>
            <a:r>
              <a:rPr lang="mr-IN" sz="2800" dirty="0">
                <a:solidFill>
                  <a:srgbClr val="0070C0"/>
                </a:solidFill>
                <a:latin typeface="Bookman Old Style" pitchFamily="18" charset="0"/>
              </a:rPr>
              <a:t>his </a:t>
            </a:r>
            <a:r>
              <a:rPr lang="en-US" sz="2800" dirty="0">
                <a:solidFill>
                  <a:srgbClr val="0070C0"/>
                </a:solidFill>
                <a:latin typeface="Bookman Old Style" pitchFamily="18" charset="0"/>
              </a:rPr>
              <a:t>eyes and stuffed them with gloominess of poverty.</a:t>
            </a:r>
            <a:endParaRPr lang="en-US" sz="2800" dirty="0">
              <a:solidFill>
                <a:srgbClr val="FFC000"/>
              </a:solidFill>
              <a:latin typeface="Bookman Old Style"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z="2000" b="1" smtClean="0">
                <a:latin typeface="Arial Black" pitchFamily="34" charset="0"/>
              </a:rPr>
              <a:pPr/>
              <a:t>4</a:t>
            </a:fld>
            <a:endParaRPr lang="en-US" sz="2000" b="1" dirty="0">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103A7D-DA59-194C-AEF9-C0F277E7B678}"/>
              </a:ext>
            </a:extLst>
          </p:cNvPr>
          <p:cNvSpPr>
            <a:spLocks noGrp="1"/>
          </p:cNvSpPr>
          <p:nvPr>
            <p:ph type="title"/>
          </p:nvPr>
        </p:nvSpPr>
        <p:spPr>
          <a:xfrm>
            <a:off x="530823" y="819057"/>
            <a:ext cx="7726754" cy="752798"/>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mr-IN" sz="4000" b="1" dirty="0">
                <a:solidFill>
                  <a:srgbClr val="C00000"/>
                </a:solidFill>
                <a:latin typeface="Bookman Old Style" panose="02050604050505020204" pitchFamily="18" charset="0"/>
              </a:rPr>
              <a:t>II) Love and Sacrifice:</a:t>
            </a:r>
            <a:endParaRPr lang="en-US" sz="4000" b="1" dirty="0">
              <a:solidFill>
                <a:srgbClr val="C00000"/>
              </a:solidFill>
              <a:latin typeface="Bookman Old Style" panose="02050604050505020204" pitchFamily="18" charset="0"/>
            </a:endParaRPr>
          </a:p>
        </p:txBody>
      </p:sp>
      <p:sp>
        <p:nvSpPr>
          <p:cNvPr id="3" name="Content Placeholder 2">
            <a:extLst>
              <a:ext uri="{FF2B5EF4-FFF2-40B4-BE49-F238E27FC236}">
                <a16:creationId xmlns="" xmlns:a16="http://schemas.microsoft.com/office/drawing/2014/main" id="{07F3702E-55F8-964D-AB59-2427C9F81D47}"/>
              </a:ext>
            </a:extLst>
          </p:cNvPr>
          <p:cNvSpPr>
            <a:spLocks noGrp="1"/>
          </p:cNvSpPr>
          <p:nvPr>
            <p:ph idx="1"/>
          </p:nvPr>
        </p:nvSpPr>
        <p:spPr>
          <a:xfrm>
            <a:off x="383577" y="1638116"/>
            <a:ext cx="8229600" cy="4739493"/>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n-US" dirty="0">
                <a:solidFill>
                  <a:schemeClr val="accent1"/>
                </a:solidFill>
                <a:latin typeface="Bookman Old Style" panose="02050604050505020204" pitchFamily="18" charset="0"/>
              </a:rPr>
              <a:t>The compassion of </a:t>
            </a:r>
            <a:r>
              <a:rPr lang="mr-IN" dirty="0">
                <a:solidFill>
                  <a:schemeClr val="accent1"/>
                </a:solidFill>
                <a:latin typeface="Bookman Old Style" panose="02050604050505020204" pitchFamily="18" charset="0"/>
              </a:rPr>
              <a:t>the bird and </a:t>
            </a:r>
            <a:r>
              <a:rPr lang="en-US" dirty="0">
                <a:solidFill>
                  <a:schemeClr val="accent1"/>
                </a:solidFill>
                <a:latin typeface="Bookman Old Style" panose="02050604050505020204" pitchFamily="18" charset="0"/>
              </a:rPr>
              <a:t>the statue for other people  depicts great sensitive feelings. The prince gives away everything to help people</a:t>
            </a:r>
            <a:r>
              <a:rPr lang="mr-IN" dirty="0">
                <a:solidFill>
                  <a:schemeClr val="accent1"/>
                </a:solidFill>
                <a:latin typeface="Bookman Old Style" panose="02050604050505020204" pitchFamily="18" charset="0"/>
              </a:rPr>
              <a:t>.</a:t>
            </a:r>
            <a:r>
              <a:rPr lang="en-US" dirty="0">
                <a:solidFill>
                  <a:schemeClr val="accent1"/>
                </a:solidFill>
                <a:latin typeface="Bookman Old Style" panose="02050604050505020204" pitchFamily="18" charset="0"/>
              </a:rPr>
              <a:t> </a:t>
            </a:r>
            <a:r>
              <a:rPr lang="mr-IN" dirty="0">
                <a:solidFill>
                  <a:schemeClr val="accent1"/>
                </a:solidFill>
                <a:latin typeface="Bookman Old Style" panose="02050604050505020204" pitchFamily="18" charset="0"/>
              </a:rPr>
              <a:t>T</a:t>
            </a:r>
            <a:r>
              <a:rPr lang="en-US" dirty="0">
                <a:solidFill>
                  <a:schemeClr val="accent1"/>
                </a:solidFill>
                <a:latin typeface="Bookman Old Style" panose="02050604050505020204" pitchFamily="18" charset="0"/>
              </a:rPr>
              <a:t>he Swallow and</a:t>
            </a:r>
            <a:r>
              <a:rPr lang="mr-IN" dirty="0">
                <a:solidFill>
                  <a:schemeClr val="accent1"/>
                </a:solidFill>
                <a:latin typeface="Bookman Old Style" panose="02050604050505020204" pitchFamily="18" charset="0"/>
              </a:rPr>
              <a:t> the</a:t>
            </a:r>
            <a:r>
              <a:rPr lang="en-US" dirty="0">
                <a:solidFill>
                  <a:schemeClr val="accent1"/>
                </a:solidFill>
                <a:latin typeface="Bookman Old Style" panose="02050604050505020204" pitchFamily="18" charset="0"/>
              </a:rPr>
              <a:t> </a:t>
            </a:r>
            <a:r>
              <a:rPr lang="en-US" dirty="0" smtClean="0">
                <a:solidFill>
                  <a:schemeClr val="accent1"/>
                </a:solidFill>
                <a:latin typeface="Bookman Old Style" panose="02050604050505020204" pitchFamily="18" charset="0"/>
              </a:rPr>
              <a:t>prince </a:t>
            </a:r>
            <a:r>
              <a:rPr lang="en-US" dirty="0">
                <a:solidFill>
                  <a:schemeClr val="accent1"/>
                </a:solidFill>
                <a:latin typeface="Bookman Old Style" panose="02050604050505020204" pitchFamily="18" charset="0"/>
              </a:rPr>
              <a:t>share a fantastic </a:t>
            </a:r>
            <a:r>
              <a:rPr lang="mr-IN" dirty="0">
                <a:solidFill>
                  <a:schemeClr val="accent1"/>
                </a:solidFill>
                <a:latin typeface="Bookman Old Style" panose="02050604050505020204" pitchFamily="18" charset="0"/>
              </a:rPr>
              <a:t>bond of </a:t>
            </a:r>
            <a:r>
              <a:rPr lang="en-US" dirty="0">
                <a:solidFill>
                  <a:schemeClr val="accent1"/>
                </a:solidFill>
                <a:latin typeface="Bookman Old Style" panose="02050604050505020204" pitchFamily="18" charset="0"/>
              </a:rPr>
              <a:t>love</a:t>
            </a:r>
            <a:r>
              <a:rPr lang="mr-IN" dirty="0">
                <a:solidFill>
                  <a:schemeClr val="accent1"/>
                </a:solidFill>
                <a:latin typeface="Bookman Old Style" panose="02050604050505020204" pitchFamily="18" charset="0"/>
              </a:rPr>
              <a:t>.</a:t>
            </a:r>
          </a:p>
          <a:p>
            <a:pPr marL="0" indent="0">
              <a:buNone/>
            </a:pPr>
            <a:r>
              <a:rPr lang="en-US" dirty="0">
                <a:solidFill>
                  <a:schemeClr val="accent1"/>
                </a:solidFill>
                <a:latin typeface="Bookman Old Style" panose="02050604050505020204" pitchFamily="18" charset="0"/>
              </a:rPr>
              <a:t>While the prince gives away his ruby, eyes and gold leaves, the little Swallow sacrifices his life to serve humanity. The bird did not reach Egypt to meet its companions, instead stayed with the </a:t>
            </a:r>
            <a:r>
              <a:rPr lang="en-US" dirty="0" smtClean="0">
                <a:solidFill>
                  <a:schemeClr val="accent1"/>
                </a:solidFill>
                <a:latin typeface="Bookman Old Style" panose="02050604050505020204" pitchFamily="18" charset="0"/>
              </a:rPr>
              <a:t>prince </a:t>
            </a:r>
            <a:r>
              <a:rPr lang="en-US" dirty="0">
                <a:solidFill>
                  <a:schemeClr val="accent1"/>
                </a:solidFill>
                <a:latin typeface="Bookman Old Style" panose="02050604050505020204" pitchFamily="18" charset="0"/>
              </a:rPr>
              <a:t>in harsh cold weather and at last died at the feet of the statue.</a:t>
            </a:r>
            <a:r>
              <a:rPr lang="en-US" dirty="0">
                <a:solidFill>
                  <a:schemeClr val="accent1"/>
                </a:solidFill>
              </a:rPr>
              <a:t> </a:t>
            </a:r>
          </a:p>
        </p:txBody>
      </p:sp>
      <p:sp>
        <p:nvSpPr>
          <p:cNvPr id="4" name="Slide Number Placeholder 3"/>
          <p:cNvSpPr>
            <a:spLocks noGrp="1"/>
          </p:cNvSpPr>
          <p:nvPr>
            <p:ph type="sldNum" sz="quarter" idx="12"/>
          </p:nvPr>
        </p:nvSpPr>
        <p:spPr>
          <a:xfrm>
            <a:off x="8382000" y="6324600"/>
            <a:ext cx="533400" cy="381000"/>
          </a:xfrm>
        </p:spPr>
        <p:txBody>
          <a:bodyPr/>
          <a:lstStyle/>
          <a:p>
            <a:fld id="{B6F15528-21DE-4FAA-801E-634DDDAF4B2B}" type="slidenum">
              <a:rPr lang="en-US" sz="2000" b="1" smtClean="0">
                <a:latin typeface="Arial Black" pitchFamily="34" charset="0"/>
              </a:rPr>
              <a:pPr/>
              <a:t>5</a:t>
            </a:fld>
            <a:endParaRPr lang="en-US" sz="2000" b="1" dirty="0">
              <a:latin typeface="Arial Black" pitchFamily="34" charset="0"/>
            </a:endParaRPr>
          </a:p>
        </p:txBody>
      </p:sp>
    </p:spTree>
    <p:extLst>
      <p:ext uri="{BB962C8B-B14F-4D97-AF65-F5344CB8AC3E}">
        <p14:creationId xmlns="" xmlns:p14="http://schemas.microsoft.com/office/powerpoint/2010/main" val="4085956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5D7C75-AFBE-414C-ABE6-34C388F90EF1}"/>
              </a:ext>
            </a:extLst>
          </p:cNvPr>
          <p:cNvSpPr>
            <a:spLocks noGrp="1"/>
          </p:cNvSpPr>
          <p:nvPr>
            <p:ph type="title"/>
          </p:nvPr>
        </p:nvSpPr>
        <p:spPr>
          <a:xfrm>
            <a:off x="752429" y="837464"/>
            <a:ext cx="7639142" cy="682855"/>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mr-IN" sz="3200" b="1" dirty="0">
                <a:solidFill>
                  <a:srgbClr val="C00000"/>
                </a:solidFill>
                <a:latin typeface="Bookman Old Style" panose="02050604050505020204" pitchFamily="18" charset="0"/>
              </a:rPr>
              <a:t>III) </a:t>
            </a:r>
            <a:r>
              <a:rPr lang="en-US" sz="3200" b="1" dirty="0">
                <a:solidFill>
                  <a:srgbClr val="C00000"/>
                </a:solidFill>
                <a:latin typeface="Bookman Old Style" panose="02050604050505020204" pitchFamily="18" charset="0"/>
              </a:rPr>
              <a:t>Appearances can be </a:t>
            </a:r>
            <a:r>
              <a:rPr lang="mr-IN" sz="3200" b="1" dirty="0">
                <a:solidFill>
                  <a:srgbClr val="C00000"/>
                </a:solidFill>
                <a:latin typeface="Bookman Old Style" panose="02050604050505020204" pitchFamily="18" charset="0"/>
              </a:rPr>
              <a:t>D</a:t>
            </a:r>
            <a:r>
              <a:rPr lang="en-US" sz="3200" b="1" dirty="0" err="1">
                <a:solidFill>
                  <a:srgbClr val="C00000"/>
                </a:solidFill>
                <a:latin typeface="Bookman Old Style" panose="02050604050505020204" pitchFamily="18" charset="0"/>
              </a:rPr>
              <a:t>eceptive</a:t>
            </a:r>
            <a:r>
              <a:rPr lang="en-US" sz="3200" b="1" dirty="0">
                <a:solidFill>
                  <a:srgbClr val="C00000"/>
                </a:solidFill>
                <a:latin typeface="Bookman Old Style" panose="02050604050505020204" pitchFamily="18" charset="0"/>
              </a:rPr>
              <a:t>: </a:t>
            </a:r>
          </a:p>
        </p:txBody>
      </p:sp>
      <p:sp>
        <p:nvSpPr>
          <p:cNvPr id="3" name="Content Placeholder 2">
            <a:extLst>
              <a:ext uri="{FF2B5EF4-FFF2-40B4-BE49-F238E27FC236}">
                <a16:creationId xmlns="" xmlns:a16="http://schemas.microsoft.com/office/drawing/2014/main" id="{0AAA3217-63BF-4848-89BB-4C6747D8853F}"/>
              </a:ext>
            </a:extLst>
          </p:cNvPr>
          <p:cNvSpPr>
            <a:spLocks noGrp="1"/>
          </p:cNvSpPr>
          <p:nvPr>
            <p:ph idx="1"/>
          </p:nvPr>
        </p:nvSpPr>
        <p:spPr>
          <a:xfrm>
            <a:off x="457200" y="1626218"/>
            <a:ext cx="8229600" cy="4622549"/>
          </a:xfrm>
        </p:spPr>
        <p:style>
          <a:lnRef idx="1">
            <a:schemeClr val="accent2"/>
          </a:lnRef>
          <a:fillRef idx="2">
            <a:schemeClr val="accent2"/>
          </a:fillRef>
          <a:effectRef idx="1">
            <a:schemeClr val="accent2"/>
          </a:effectRef>
          <a:fontRef idx="minor">
            <a:schemeClr val="dk1"/>
          </a:fontRef>
        </p:style>
        <p:txBody>
          <a:bodyPr/>
          <a:lstStyle/>
          <a:p>
            <a:r>
              <a:rPr lang="en-US" dirty="0">
                <a:solidFill>
                  <a:schemeClr val="accent1"/>
                </a:solidFill>
                <a:latin typeface="Bookman Old Style" panose="02050604050505020204" pitchFamily="18" charset="0"/>
              </a:rPr>
              <a:t>This story has a great lesson to teach as it portrays a statue coated in gold but basically it is made up </a:t>
            </a:r>
            <a:r>
              <a:rPr lang="en-US" dirty="0" smtClean="0">
                <a:solidFill>
                  <a:schemeClr val="accent1"/>
                </a:solidFill>
                <a:latin typeface="Bookman Old Style" panose="02050604050505020204" pitchFamily="18" charset="0"/>
              </a:rPr>
              <a:t>of the metal . The </a:t>
            </a:r>
            <a:r>
              <a:rPr lang="en-US" dirty="0">
                <a:solidFill>
                  <a:schemeClr val="accent1"/>
                </a:solidFill>
                <a:latin typeface="Bookman Old Style" panose="02050604050505020204" pitchFamily="18" charset="0"/>
              </a:rPr>
              <a:t>appearance was grand but when all gold coating came off, the statue looked ugly. Another thing associated </a:t>
            </a:r>
            <a:r>
              <a:rPr lang="en-US" dirty="0" smtClean="0">
                <a:solidFill>
                  <a:schemeClr val="accent1"/>
                </a:solidFill>
                <a:latin typeface="Bookman Old Style" panose="02050604050505020204" pitchFamily="18" charset="0"/>
              </a:rPr>
              <a:t>with this </a:t>
            </a:r>
            <a:r>
              <a:rPr lang="en-US" dirty="0">
                <a:solidFill>
                  <a:schemeClr val="accent1"/>
                </a:solidFill>
                <a:latin typeface="Bookman Old Style" panose="02050604050505020204" pitchFamily="18" charset="0"/>
              </a:rPr>
              <a:t>is that the prince was happy when he was alive and enjoyed his </a:t>
            </a:r>
            <a:r>
              <a:rPr lang="en-US" dirty="0" smtClean="0">
                <a:solidFill>
                  <a:schemeClr val="accent1"/>
                </a:solidFill>
                <a:latin typeface="Bookman Old Style" panose="02050604050505020204" pitchFamily="18" charset="0"/>
              </a:rPr>
              <a:t>wealth </a:t>
            </a:r>
            <a:r>
              <a:rPr lang="en-US" dirty="0">
                <a:solidFill>
                  <a:schemeClr val="accent1"/>
                </a:solidFill>
                <a:latin typeface="Bookman Old Style" panose="02050604050505020204" pitchFamily="18" charset="0"/>
              </a:rPr>
              <a:t>but the time he saw human beings suffering, he was saddened by the poverty and pain around him</a:t>
            </a:r>
            <a:r>
              <a:rPr lang="en-US" dirty="0">
                <a:solidFill>
                  <a:schemeClr val="accent1">
                    <a:lumMod val="60000"/>
                    <a:lumOff val="40000"/>
                  </a:schemeClr>
                </a:solidFill>
                <a:latin typeface="Bookman Old Style" panose="02050604050505020204" pitchFamily="18" charset="0"/>
              </a:rPr>
              <a:t>.</a:t>
            </a:r>
          </a:p>
        </p:txBody>
      </p:sp>
      <p:sp>
        <p:nvSpPr>
          <p:cNvPr id="4" name="Slide Number Placeholder 3"/>
          <p:cNvSpPr>
            <a:spLocks noGrp="1"/>
          </p:cNvSpPr>
          <p:nvPr>
            <p:ph type="sldNum" sz="quarter" idx="12"/>
          </p:nvPr>
        </p:nvSpPr>
        <p:spPr/>
        <p:txBody>
          <a:bodyPr/>
          <a:lstStyle/>
          <a:p>
            <a:fld id="{B6F15528-21DE-4FAA-801E-634DDDAF4B2B}" type="slidenum">
              <a:rPr lang="en-US" sz="2000" b="1" smtClean="0">
                <a:latin typeface="Arial Black" pitchFamily="34" charset="0"/>
              </a:rPr>
              <a:pPr/>
              <a:t>6</a:t>
            </a:fld>
            <a:endParaRPr lang="en-US" sz="2000" b="1" dirty="0">
              <a:latin typeface="Arial Black" pitchFamily="34" charset="0"/>
            </a:endParaRPr>
          </a:p>
        </p:txBody>
      </p:sp>
    </p:spTree>
    <p:extLst>
      <p:ext uri="{BB962C8B-B14F-4D97-AF65-F5344CB8AC3E}">
        <p14:creationId xmlns="" xmlns:p14="http://schemas.microsoft.com/office/powerpoint/2010/main" val="1176255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DE8DC-0DCC-424E-B24B-3AA4C67379D8}"/>
              </a:ext>
            </a:extLst>
          </p:cNvPr>
          <p:cNvSpPr>
            <a:spLocks noGrp="1"/>
          </p:cNvSpPr>
          <p:nvPr>
            <p:ph type="title"/>
          </p:nvPr>
        </p:nvSpPr>
        <p:spPr>
          <a:xfrm>
            <a:off x="457200" y="920290"/>
            <a:ext cx="8229600" cy="938696"/>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mr-IN" sz="3200" b="1" dirty="0">
                <a:solidFill>
                  <a:srgbClr val="C00000"/>
                </a:solidFill>
                <a:latin typeface="Bookman Old Style" panose="02050604050505020204" pitchFamily="18" charset="0"/>
              </a:rPr>
              <a:t>IV) </a:t>
            </a:r>
            <a:r>
              <a:rPr lang="en-US" sz="3200" b="1" dirty="0" smtClean="0">
                <a:solidFill>
                  <a:srgbClr val="C00000"/>
                </a:solidFill>
                <a:latin typeface="Bookman Old Style" panose="02050604050505020204" pitchFamily="18" charset="0"/>
              </a:rPr>
              <a:t>Exploitation </a:t>
            </a:r>
            <a:r>
              <a:rPr lang="en-US" sz="3200" b="1" dirty="0">
                <a:solidFill>
                  <a:srgbClr val="C00000"/>
                </a:solidFill>
                <a:latin typeface="Bookman Old Style" panose="02050604050505020204" pitchFamily="18" charset="0"/>
              </a:rPr>
              <a:t>and hypocrisy of the ruling class of society: </a:t>
            </a:r>
          </a:p>
        </p:txBody>
      </p:sp>
      <p:sp>
        <p:nvSpPr>
          <p:cNvPr id="3" name="Content Placeholder 2">
            <a:extLst>
              <a:ext uri="{FF2B5EF4-FFF2-40B4-BE49-F238E27FC236}">
                <a16:creationId xmlns="" xmlns:a16="http://schemas.microsoft.com/office/drawing/2014/main" id="{FF510346-E0C8-164D-BC93-C01C751DC276}"/>
              </a:ext>
            </a:extLst>
          </p:cNvPr>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n-US" sz="2400" dirty="0">
                <a:solidFill>
                  <a:schemeClr val="accent1"/>
                </a:solidFill>
                <a:latin typeface="Times New Roman" pitchFamily="18" charset="0"/>
                <a:cs typeface="Times New Roman" pitchFamily="18" charset="0"/>
              </a:rPr>
              <a:t>This theme is </a:t>
            </a:r>
            <a:r>
              <a:rPr lang="mr-IN" sz="2400" dirty="0">
                <a:solidFill>
                  <a:schemeClr val="accent1"/>
                </a:solidFill>
                <a:latin typeface="Times New Roman" pitchFamily="18" charset="0"/>
              </a:rPr>
              <a:t>vi</a:t>
            </a:r>
            <a:r>
              <a:rPr lang="en-US" sz="2400" dirty="0" err="1">
                <a:solidFill>
                  <a:schemeClr val="accent1"/>
                </a:solidFill>
                <a:latin typeface="Times New Roman" pitchFamily="18" charset="0"/>
                <a:cs typeface="Times New Roman" pitchFamily="18" charset="0"/>
              </a:rPr>
              <a:t>brant</a:t>
            </a:r>
            <a:r>
              <a:rPr lang="en-US" sz="2400" dirty="0">
                <a:solidFill>
                  <a:schemeClr val="accent1"/>
                </a:solidFill>
                <a:latin typeface="Times New Roman" pitchFamily="18" charset="0"/>
                <a:cs typeface="Times New Roman" pitchFamily="18" charset="0"/>
              </a:rPr>
              <a:t> in the story as the Mayor and his members of</a:t>
            </a:r>
            <a:r>
              <a:rPr lang="mr-IN" sz="2400" dirty="0">
                <a:solidFill>
                  <a:schemeClr val="accent1"/>
                </a:solidFill>
                <a:latin typeface="Times New Roman" pitchFamily="18" charset="0"/>
              </a:rPr>
              <a:t> the</a:t>
            </a:r>
            <a:r>
              <a:rPr lang="en-US" sz="2400" dirty="0">
                <a:solidFill>
                  <a:schemeClr val="accent1"/>
                </a:solidFill>
                <a:latin typeface="Times New Roman" pitchFamily="18" charset="0"/>
                <a:cs typeface="Times New Roman" pitchFamily="18" charset="0"/>
              </a:rPr>
              <a:t> office judged the statue and chose to pull it down</a:t>
            </a:r>
            <a:r>
              <a:rPr lang="mr-IN" sz="2400" dirty="0">
                <a:solidFill>
                  <a:schemeClr val="accent1"/>
                </a:solidFill>
                <a:latin typeface="Times New Roman" pitchFamily="18" charset="0"/>
              </a:rPr>
              <a:t>.</a:t>
            </a:r>
            <a:r>
              <a:rPr lang="en-US" sz="2400" dirty="0">
                <a:solidFill>
                  <a:schemeClr val="accent1"/>
                </a:solidFill>
                <a:latin typeface="Times New Roman" pitchFamily="18" charset="0"/>
                <a:cs typeface="Times New Roman" pitchFamily="18" charset="0"/>
              </a:rPr>
              <a:t> </a:t>
            </a:r>
            <a:r>
              <a:rPr lang="mr-IN" sz="2400" dirty="0">
                <a:solidFill>
                  <a:schemeClr val="accent1"/>
                </a:solidFill>
                <a:latin typeface="Times New Roman" pitchFamily="18" charset="0"/>
              </a:rPr>
              <a:t>T</a:t>
            </a:r>
            <a:r>
              <a:rPr lang="en-US" sz="2400" dirty="0">
                <a:solidFill>
                  <a:schemeClr val="accent1"/>
                </a:solidFill>
                <a:latin typeface="Times New Roman" pitchFamily="18" charset="0"/>
                <a:cs typeface="Times New Roman" pitchFamily="18" charset="0"/>
              </a:rPr>
              <a:t>hey thought</a:t>
            </a:r>
            <a:r>
              <a:rPr lang="mr-IN" sz="2400" dirty="0">
                <a:solidFill>
                  <a:schemeClr val="accent1"/>
                </a:solidFill>
                <a:latin typeface="Times New Roman" pitchFamily="18" charset="0"/>
              </a:rPr>
              <a:t> that</a:t>
            </a:r>
            <a:r>
              <a:rPr lang="en-US" sz="2400" dirty="0">
                <a:solidFill>
                  <a:schemeClr val="accent1"/>
                </a:solidFill>
                <a:latin typeface="Times New Roman" pitchFamily="18" charset="0"/>
                <a:cs typeface="Times New Roman" pitchFamily="18" charset="0"/>
              </a:rPr>
              <a:t> </a:t>
            </a:r>
            <a:r>
              <a:rPr lang="mr-IN" sz="2400" dirty="0">
                <a:solidFill>
                  <a:schemeClr val="accent1"/>
                </a:solidFill>
                <a:latin typeface="Times New Roman" pitchFamily="18" charset="0"/>
              </a:rPr>
              <a:t>it was</a:t>
            </a:r>
            <a:r>
              <a:rPr lang="en-US" sz="2400" dirty="0">
                <a:solidFill>
                  <a:schemeClr val="accent1"/>
                </a:solidFill>
                <a:latin typeface="Times New Roman" pitchFamily="18" charset="0"/>
                <a:cs typeface="Times New Roman" pitchFamily="18" charset="0"/>
              </a:rPr>
              <a:t> </a:t>
            </a:r>
            <a:r>
              <a:rPr lang="mr-IN" sz="2400" dirty="0">
                <a:solidFill>
                  <a:schemeClr val="accent1"/>
                </a:solidFill>
                <a:latin typeface="Times New Roman" pitchFamily="18" charset="0"/>
              </a:rPr>
              <a:t>looking</a:t>
            </a:r>
            <a:r>
              <a:rPr lang="en-US" sz="2400" dirty="0">
                <a:solidFill>
                  <a:schemeClr val="accent1"/>
                </a:solidFill>
                <a:latin typeface="Times New Roman" pitchFamily="18" charset="0"/>
                <a:cs typeface="Times New Roman" pitchFamily="18" charset="0"/>
              </a:rPr>
              <a:t> ugly</a:t>
            </a:r>
            <a:r>
              <a:rPr lang="mr-IN" sz="2400" dirty="0">
                <a:solidFill>
                  <a:schemeClr val="accent1"/>
                </a:solidFill>
                <a:latin typeface="Times New Roman" pitchFamily="18" charset="0"/>
              </a:rPr>
              <a:t> so useless and should be demolished</a:t>
            </a:r>
            <a:r>
              <a:rPr lang="en-US" sz="2400" dirty="0">
                <a:solidFill>
                  <a:schemeClr val="accent1"/>
                </a:solidFill>
                <a:latin typeface="Times New Roman" pitchFamily="18" charset="0"/>
                <a:cs typeface="Times New Roman" pitchFamily="18" charset="0"/>
              </a:rPr>
              <a:t>. Also, the happy prince lived in his palace not knowing the misery of human beings as he never bothered to look beyond the huge walls of his palace. The rich live lavishly and the poor are not treated well. </a:t>
            </a:r>
            <a:endParaRPr lang="en-US" sz="2400" dirty="0" smtClean="0">
              <a:solidFill>
                <a:schemeClr val="accent1"/>
              </a:solidFill>
              <a:latin typeface="Times New Roman" pitchFamily="18" charset="0"/>
              <a:cs typeface="Times New Roman" pitchFamily="18" charset="0"/>
            </a:endParaRPr>
          </a:p>
          <a:p>
            <a:pPr marL="0" indent="0">
              <a:buFont typeface="Wingdings" pitchFamily="2" charset="2"/>
              <a:buChar char="Ø"/>
            </a:pPr>
            <a:r>
              <a:rPr lang="en-US" sz="2400" dirty="0" smtClean="0">
                <a:solidFill>
                  <a:schemeClr val="accent1"/>
                </a:solidFill>
                <a:latin typeface="Times New Roman" pitchFamily="18" charset="0"/>
                <a:cs typeface="Times New Roman" pitchFamily="18" charset="0"/>
              </a:rPr>
              <a:t>In other sense </a:t>
            </a:r>
            <a:r>
              <a:rPr lang="en-US" sz="2400" u="sng" dirty="0" smtClean="0">
                <a:solidFill>
                  <a:schemeClr val="accent1"/>
                </a:solidFill>
                <a:latin typeface="Times New Roman" pitchFamily="18" charset="0"/>
                <a:cs typeface="Times New Roman" pitchFamily="18" charset="0"/>
              </a:rPr>
              <a:t>Oscar Wilde </a:t>
            </a:r>
            <a:r>
              <a:rPr lang="en-US" sz="2400" dirty="0" smtClean="0">
                <a:solidFill>
                  <a:schemeClr val="accent1"/>
                </a:solidFill>
                <a:latin typeface="Times New Roman" pitchFamily="18" charset="0"/>
                <a:cs typeface="Times New Roman" pitchFamily="18" charset="0"/>
              </a:rPr>
              <a:t>rightly says:</a:t>
            </a:r>
          </a:p>
          <a:p>
            <a:pPr marL="0" indent="0">
              <a:buNone/>
            </a:pPr>
            <a:r>
              <a:rPr lang="en-US" sz="2400" dirty="0" smtClean="0">
                <a:solidFill>
                  <a:schemeClr val="accent1"/>
                </a:solidFill>
                <a:latin typeface="Times New Roman" pitchFamily="18" charset="0"/>
                <a:cs typeface="Times New Roman" pitchFamily="18" charset="0"/>
              </a:rPr>
              <a:t> </a:t>
            </a:r>
            <a:r>
              <a:rPr lang="en-US" sz="2400" dirty="0" smtClean="0">
                <a:solidFill>
                  <a:schemeClr val="accent1"/>
                </a:solidFill>
                <a:latin typeface="Times New Roman" pitchFamily="18" charset="0"/>
                <a:cs typeface="Times New Roman" pitchFamily="18" charset="0"/>
              </a:rPr>
              <a:t>“</a:t>
            </a:r>
            <a:r>
              <a:rPr lang="en-US" sz="2400" i="1" dirty="0" smtClean="0">
                <a:solidFill>
                  <a:schemeClr val="accent1"/>
                </a:solidFill>
                <a:latin typeface="Times New Roman" pitchFamily="18" charset="0"/>
                <a:cs typeface="Times New Roman" pitchFamily="18" charset="0"/>
              </a:rPr>
              <a:t>I hope you have not been leading a double life, pretending to be wicked and being really good all the time. That would be hypocrisy.”</a:t>
            </a:r>
            <a:endParaRPr lang="en-US" sz="2400" dirty="0" smtClean="0">
              <a:solidFill>
                <a:schemeClr val="accent1"/>
              </a:solidFill>
              <a:latin typeface="Times New Roman" pitchFamily="18" charset="0"/>
              <a:cs typeface="Times New Roman" pitchFamily="18" charset="0"/>
            </a:endParaRPr>
          </a:p>
          <a:p>
            <a:pPr marL="0" indent="0">
              <a:buFont typeface="Wingdings" pitchFamily="2" charset="2"/>
              <a:buChar char="Ø"/>
            </a:pPr>
            <a:endParaRPr lang="en-US" dirty="0">
              <a:solidFill>
                <a:schemeClr val="accent1"/>
              </a:solidFill>
              <a:latin typeface="Bookman Old Style" panose="020506040505050202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z="2000" b="1" smtClean="0">
                <a:latin typeface="Arial Black" pitchFamily="34" charset="0"/>
              </a:rPr>
              <a:pPr/>
              <a:t>7</a:t>
            </a:fld>
            <a:endParaRPr lang="en-US" sz="2000" b="1" dirty="0">
              <a:latin typeface="Arial Black" pitchFamily="34" charset="0"/>
            </a:endParaRPr>
          </a:p>
        </p:txBody>
      </p:sp>
    </p:spTree>
    <p:extLst>
      <p:ext uri="{BB962C8B-B14F-4D97-AF65-F5344CB8AC3E}">
        <p14:creationId xmlns="" xmlns:p14="http://schemas.microsoft.com/office/powerpoint/2010/main" val="387903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D7FB69-61B1-9248-9058-84D1707FD11E}"/>
              </a:ext>
            </a:extLst>
          </p:cNvPr>
          <p:cNvSpPr>
            <a:spLocks noGrp="1"/>
          </p:cNvSpPr>
          <p:nvPr>
            <p:ph type="title"/>
          </p:nvPr>
        </p:nvSpPr>
        <p:spPr>
          <a:xfrm>
            <a:off x="457200" y="1016987"/>
            <a:ext cx="8229600" cy="768376"/>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mr-IN" b="1" dirty="0">
                <a:solidFill>
                  <a:srgbClr val="C00000"/>
                </a:solidFill>
                <a:latin typeface="Bookman Old Style" panose="02050604050505020204" pitchFamily="18" charset="0"/>
              </a:rPr>
              <a:t>V) </a:t>
            </a:r>
            <a:r>
              <a:rPr lang="en-US" b="1" dirty="0">
                <a:solidFill>
                  <a:srgbClr val="C00000"/>
                </a:solidFill>
                <a:latin typeface="Bookman Old Style" panose="02050604050505020204" pitchFamily="18" charset="0"/>
              </a:rPr>
              <a:t>True Friendship:</a:t>
            </a:r>
            <a:endParaRPr lang="en-US" b="1" dirty="0">
              <a:solidFill>
                <a:srgbClr val="C00000"/>
              </a:solidFill>
            </a:endParaRPr>
          </a:p>
        </p:txBody>
      </p:sp>
      <p:sp>
        <p:nvSpPr>
          <p:cNvPr id="3" name="Content Placeholder 2">
            <a:extLst>
              <a:ext uri="{FF2B5EF4-FFF2-40B4-BE49-F238E27FC236}">
                <a16:creationId xmlns="" xmlns:a16="http://schemas.microsoft.com/office/drawing/2014/main" id="{CC8C62FC-E7C1-5047-8D5E-A33F09679B7B}"/>
              </a:ext>
            </a:extLst>
          </p:cNvPr>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a:solidFill>
                  <a:schemeClr val="accent1"/>
                </a:solidFill>
                <a:latin typeface="Bookman Old Style" panose="02050604050505020204" pitchFamily="18" charset="0"/>
              </a:rPr>
              <a:t> The prince in the story shares a great bond of friendship and respect with the little swallow. Whatever the prince commands, the swallow follows the orders religiously. The friendship they had was so true and loyal that they were put in </a:t>
            </a:r>
            <a:r>
              <a:rPr lang="en-US" dirty="0" smtClean="0">
                <a:solidFill>
                  <a:schemeClr val="accent1"/>
                </a:solidFill>
                <a:latin typeface="Bookman Old Style" panose="02050604050505020204" pitchFamily="18" charset="0"/>
              </a:rPr>
              <a:t>the heaven </a:t>
            </a:r>
            <a:r>
              <a:rPr lang="en-US" dirty="0">
                <a:solidFill>
                  <a:schemeClr val="accent1"/>
                </a:solidFill>
                <a:latin typeface="Bookman Old Style" panose="02050604050505020204" pitchFamily="18" charset="0"/>
              </a:rPr>
              <a:t>together</a:t>
            </a:r>
            <a:r>
              <a:rPr lang="en-US" dirty="0" smtClean="0">
                <a:solidFill>
                  <a:schemeClr val="accent1"/>
                </a:solidFill>
                <a:latin typeface="Bookman Old Style" panose="02050604050505020204" pitchFamily="18" charset="0"/>
              </a:rPr>
              <a:t>.</a:t>
            </a:r>
          </a:p>
          <a:p>
            <a:r>
              <a:rPr lang="en-US" dirty="0" smtClean="0">
                <a:solidFill>
                  <a:schemeClr val="accent1"/>
                </a:solidFill>
                <a:latin typeface="Bookman Old Style" panose="02050604050505020204" pitchFamily="18" charset="0"/>
              </a:rPr>
              <a:t>“</a:t>
            </a:r>
            <a:r>
              <a:rPr lang="en-US" i="1" dirty="0" smtClean="0">
                <a:solidFill>
                  <a:srgbClr val="002060"/>
                </a:solidFill>
                <a:latin typeface="Bookman Old Style" panose="02050604050505020204" pitchFamily="18" charset="0"/>
              </a:rPr>
              <a:t>True friends stab you in the front.”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z="2000" b="1" smtClean="0">
                <a:latin typeface="Arial Black" pitchFamily="34" charset="0"/>
              </a:rPr>
              <a:pPr/>
              <a:t>8</a:t>
            </a:fld>
            <a:endParaRPr lang="en-US" sz="2000" b="1" dirty="0">
              <a:latin typeface="Arial Black" pitchFamily="34" charset="0"/>
            </a:endParaRPr>
          </a:p>
        </p:txBody>
      </p:sp>
      <p:pic>
        <p:nvPicPr>
          <p:cNvPr id="1026" name="Picture 2" descr="C:\Users\user\Downloads\CV_6060185035603.jpg"/>
          <p:cNvPicPr>
            <a:picLocks noChangeAspect="1" noChangeArrowheads="1"/>
          </p:cNvPicPr>
          <p:nvPr/>
        </p:nvPicPr>
        <p:blipFill>
          <a:blip r:embed="rId2"/>
          <a:srcRect/>
          <a:stretch>
            <a:fillRect/>
          </a:stretch>
        </p:blipFill>
        <p:spPr bwMode="auto">
          <a:xfrm>
            <a:off x="6476999" y="3962401"/>
            <a:ext cx="2209801" cy="2362200"/>
          </a:xfrm>
          <a:prstGeom prst="rect">
            <a:avLst/>
          </a:prstGeom>
          <a:noFill/>
        </p:spPr>
      </p:pic>
      <p:pic>
        <p:nvPicPr>
          <p:cNvPr id="1027" name="Picture 3" descr="C:\Users\user\Downloads\Oscar-Wilde-1882.jpg"/>
          <p:cNvPicPr>
            <a:picLocks noChangeAspect="1" noChangeArrowheads="1"/>
          </p:cNvPicPr>
          <p:nvPr/>
        </p:nvPicPr>
        <p:blipFill>
          <a:blip r:embed="rId3"/>
          <a:srcRect/>
          <a:stretch>
            <a:fillRect/>
          </a:stretch>
        </p:blipFill>
        <p:spPr bwMode="auto">
          <a:xfrm>
            <a:off x="3657600" y="4876800"/>
            <a:ext cx="2857500" cy="1443037"/>
          </a:xfrm>
          <a:prstGeom prst="rect">
            <a:avLst/>
          </a:prstGeom>
          <a:noFill/>
        </p:spPr>
      </p:pic>
      <p:pic>
        <p:nvPicPr>
          <p:cNvPr id="1028" name="Picture 4" descr="C:\Users\user\Downloads\the-happy-prince-20-728.jpg"/>
          <p:cNvPicPr>
            <a:picLocks noChangeAspect="1" noChangeArrowheads="1"/>
          </p:cNvPicPr>
          <p:nvPr/>
        </p:nvPicPr>
        <p:blipFill>
          <a:blip r:embed="rId4"/>
          <a:srcRect/>
          <a:stretch>
            <a:fillRect/>
          </a:stretch>
        </p:blipFill>
        <p:spPr bwMode="auto">
          <a:xfrm>
            <a:off x="457200" y="4876800"/>
            <a:ext cx="3238500" cy="1457325"/>
          </a:xfrm>
          <a:prstGeom prst="rect">
            <a:avLst/>
          </a:prstGeom>
          <a:noFill/>
        </p:spPr>
      </p:pic>
    </p:spTree>
    <p:extLst>
      <p:ext uri="{BB962C8B-B14F-4D97-AF65-F5344CB8AC3E}">
        <p14:creationId xmlns="" xmlns:p14="http://schemas.microsoft.com/office/powerpoint/2010/main" val="368923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487"/>
            <a:ext cx="8229600" cy="690586"/>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dirty="0"/>
              <a:t> </a:t>
            </a:r>
            <a:r>
              <a:rPr lang="en-US" b="1" dirty="0"/>
              <a:t>Use of Allusions:</a:t>
            </a:r>
          </a:p>
        </p:txBody>
      </p:sp>
      <p:sp>
        <p:nvSpPr>
          <p:cNvPr id="3" name="Content Placeholder 2"/>
          <p:cNvSpPr>
            <a:spLocks noGrp="1"/>
          </p:cNvSpPr>
          <p:nvPr>
            <p:ph idx="1"/>
          </p:nvPr>
        </p:nvSpPr>
        <p:spPr>
          <a:xfrm>
            <a:off x="457200" y="1594972"/>
            <a:ext cx="8229600" cy="4389120"/>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0" indent="0">
              <a:buNone/>
            </a:pPr>
            <a:endParaRPr lang="mr-IN" dirty="0">
              <a:solidFill>
                <a:srgbClr val="7030A0"/>
              </a:solidFill>
            </a:endParaRPr>
          </a:p>
          <a:p>
            <a:r>
              <a:rPr lang="en-US" dirty="0">
                <a:solidFill>
                  <a:srgbClr val="7030A0"/>
                </a:solidFill>
              </a:rPr>
              <a:t>The words as </a:t>
            </a:r>
            <a:r>
              <a:rPr lang="mr-IN" dirty="0">
                <a:solidFill>
                  <a:srgbClr val="7030A0"/>
                </a:solidFill>
              </a:rPr>
              <a:t>“H</a:t>
            </a:r>
            <a:r>
              <a:rPr lang="en-US" dirty="0">
                <a:solidFill>
                  <a:srgbClr val="7030A0"/>
                </a:solidFill>
              </a:rPr>
              <a:t>appy </a:t>
            </a:r>
            <a:r>
              <a:rPr lang="mr-IN" dirty="0">
                <a:solidFill>
                  <a:srgbClr val="7030A0"/>
                </a:solidFill>
              </a:rPr>
              <a:t>P</a:t>
            </a:r>
            <a:r>
              <a:rPr lang="en-US" dirty="0">
                <a:solidFill>
                  <a:srgbClr val="7030A0"/>
                </a:solidFill>
              </a:rPr>
              <a:t>rince</a:t>
            </a:r>
            <a:r>
              <a:rPr lang="mr-IN" dirty="0">
                <a:solidFill>
                  <a:srgbClr val="7030A0"/>
                </a:solidFill>
              </a:rPr>
              <a:t>” </a:t>
            </a:r>
            <a:r>
              <a:rPr lang="en-US" dirty="0">
                <a:solidFill>
                  <a:srgbClr val="7030A0"/>
                </a:solidFill>
              </a:rPr>
              <a:t>and  </a:t>
            </a:r>
            <a:r>
              <a:rPr lang="mr-IN" dirty="0">
                <a:solidFill>
                  <a:srgbClr val="7030A0"/>
                </a:solidFill>
              </a:rPr>
              <a:t>“</a:t>
            </a:r>
            <a:r>
              <a:rPr lang="en-US" dirty="0">
                <a:solidFill>
                  <a:srgbClr val="7030A0"/>
                </a:solidFill>
              </a:rPr>
              <a:t>Little swallow</a:t>
            </a:r>
            <a:r>
              <a:rPr lang="mr-IN" dirty="0">
                <a:solidFill>
                  <a:srgbClr val="7030A0"/>
                </a:solidFill>
              </a:rPr>
              <a:t>”</a:t>
            </a:r>
            <a:r>
              <a:rPr lang="en-US" dirty="0">
                <a:solidFill>
                  <a:srgbClr val="7030A0"/>
                </a:solidFill>
              </a:rPr>
              <a:t> </a:t>
            </a:r>
            <a:r>
              <a:rPr lang="mr-IN" dirty="0">
                <a:solidFill>
                  <a:srgbClr val="7030A0"/>
                </a:solidFill>
              </a:rPr>
              <a:t>convey</a:t>
            </a:r>
            <a:r>
              <a:rPr lang="en-US" dirty="0">
                <a:solidFill>
                  <a:srgbClr val="7030A0"/>
                </a:solidFill>
              </a:rPr>
              <a:t> the </a:t>
            </a:r>
            <a:r>
              <a:rPr lang="mr-IN" dirty="0">
                <a:solidFill>
                  <a:srgbClr val="7030A0"/>
                </a:solidFill>
              </a:rPr>
              <a:t>message</a:t>
            </a:r>
            <a:r>
              <a:rPr lang="en-US" dirty="0">
                <a:solidFill>
                  <a:srgbClr val="7030A0"/>
                </a:solidFill>
              </a:rPr>
              <a:t> that swallow is greater in </a:t>
            </a:r>
            <a:r>
              <a:rPr lang="en-US" b="1" u="sng" dirty="0">
                <a:solidFill>
                  <a:srgbClr val="7030A0"/>
                </a:solidFill>
              </a:rPr>
              <a:t>grandeur </a:t>
            </a:r>
            <a:r>
              <a:rPr lang="en-US" dirty="0">
                <a:solidFill>
                  <a:srgbClr val="7030A0"/>
                </a:solidFill>
              </a:rPr>
              <a:t>than any human being due to his act of sacrifice while the prince is no more </a:t>
            </a:r>
            <a:r>
              <a:rPr lang="en-US" b="1" u="sng" dirty="0">
                <a:solidFill>
                  <a:srgbClr val="7030A0"/>
                </a:solidFill>
              </a:rPr>
              <a:t>happy</a:t>
            </a:r>
            <a:r>
              <a:rPr lang="en-US" dirty="0">
                <a:solidFill>
                  <a:srgbClr val="7030A0"/>
                </a:solidFill>
              </a:rPr>
              <a:t> when he sees the plight of poor people.</a:t>
            </a:r>
            <a:endParaRPr lang="mr-IN" dirty="0">
              <a:solidFill>
                <a:srgbClr val="7030A0"/>
              </a:solidFill>
            </a:endParaRPr>
          </a:p>
          <a:p>
            <a:r>
              <a:rPr lang="mr-IN" i="1" dirty="0">
                <a:solidFill>
                  <a:srgbClr val="7030A0"/>
                </a:solidFill>
              </a:rPr>
              <a:t>“How shabby the Happy Prince looks!” , “ Little better than a beggar!” </a:t>
            </a:r>
            <a:r>
              <a:rPr lang="mr-IN" dirty="0">
                <a:solidFill>
                  <a:srgbClr val="7030A0"/>
                </a:solidFill>
              </a:rPr>
              <a:t>– such remarks reveal </a:t>
            </a:r>
            <a:r>
              <a:rPr lang="mr-IN" b="1" u="sng" dirty="0">
                <a:solidFill>
                  <a:srgbClr val="7030A0"/>
                </a:solidFill>
              </a:rPr>
              <a:t>the prevailing nature of the society that the outward beauty or appearance of the person matters more than his virtues.</a:t>
            </a:r>
          </a:p>
          <a:p>
            <a:r>
              <a:rPr lang="mr-IN" i="1" dirty="0">
                <a:solidFill>
                  <a:srgbClr val="7030A0"/>
                </a:solidFill>
              </a:rPr>
              <a:t>“....... no longer beautiful..... </a:t>
            </a:r>
            <a:r>
              <a:rPr lang="en-IN" i="1" dirty="0">
                <a:solidFill>
                  <a:srgbClr val="7030A0"/>
                </a:solidFill>
              </a:rPr>
              <a:t>N</a:t>
            </a:r>
            <a:r>
              <a:rPr lang="mr-IN" i="1" dirty="0">
                <a:solidFill>
                  <a:srgbClr val="7030A0"/>
                </a:solidFill>
              </a:rPr>
              <a:t>o longer useful”- </a:t>
            </a:r>
            <a:r>
              <a:rPr lang="mr-IN" dirty="0">
                <a:solidFill>
                  <a:srgbClr val="7030A0"/>
                </a:solidFill>
              </a:rPr>
              <a:t>shows the tendency of the people i.e. </a:t>
            </a:r>
            <a:r>
              <a:rPr lang="mr-IN" b="1" u="sng" dirty="0">
                <a:solidFill>
                  <a:srgbClr val="7030A0"/>
                </a:solidFill>
              </a:rPr>
              <a:t>‘Use and Throw’.</a:t>
            </a:r>
            <a:r>
              <a:rPr lang="mr-IN" dirty="0">
                <a:solidFill>
                  <a:srgbClr val="7030A0"/>
                </a:solidFill>
              </a:rPr>
              <a:t> </a:t>
            </a:r>
            <a:endParaRPr lang="en-US" i="1" dirty="0">
              <a:solidFill>
                <a:srgbClr val="7030A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z="2000" b="1" smtClean="0">
                <a:latin typeface="Arial Black" pitchFamily="34" charset="0"/>
              </a:rPr>
              <a:pPr/>
              <a:t>9</a:t>
            </a:fld>
            <a:endParaRPr lang="en-US" sz="2000" b="1" dirty="0">
              <a:latin typeface="Arial Black"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1200</TotalTime>
  <Words>929</Words>
  <Application>Microsoft Office PowerPoint</Application>
  <PresentationFormat>On-screen Show (4:3)</PresentationFormat>
  <Paragraphs>55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FROM: ATOMIC ENERGY CENTRAL SCHOOL, INDORE MODULE-3/3 </vt:lpstr>
      <vt:lpstr> Class: IX MOMENTS: The Happy Prince</vt:lpstr>
      <vt:lpstr>Content:</vt:lpstr>
      <vt:lpstr>Theme of the story:</vt:lpstr>
      <vt:lpstr>II) Love and Sacrifice:</vt:lpstr>
      <vt:lpstr>III) Appearances can be Deceptive: </vt:lpstr>
      <vt:lpstr>IV) Exploitation and hypocrisy of the ruling class of society: </vt:lpstr>
      <vt:lpstr>V) True Friendship:</vt:lpstr>
      <vt:lpstr> Use of Allusions:</vt:lpstr>
      <vt:lpstr>Moral Values:</vt:lpstr>
      <vt:lpstr> CONCLUSION: </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Happy Prince</dc:title>
  <dc:creator>user</dc:creator>
  <cp:lastModifiedBy>user</cp:lastModifiedBy>
  <cp:revision>156</cp:revision>
  <dcterms:created xsi:type="dcterms:W3CDTF">2006-08-16T00:00:00Z</dcterms:created>
  <dcterms:modified xsi:type="dcterms:W3CDTF">2020-08-11T05:17:47Z</dcterms:modified>
</cp:coreProperties>
</file>